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2" r:id="rId1"/>
  </p:sldMasterIdLst>
  <p:notesMasterIdLst>
    <p:notesMasterId r:id="rId38"/>
  </p:notesMasterIdLst>
  <p:handoutMasterIdLst>
    <p:handoutMasterId r:id="rId39"/>
  </p:handoutMasterIdLst>
  <p:sldIdLst>
    <p:sldId id="344" r:id="rId2"/>
    <p:sldId id="345" r:id="rId3"/>
    <p:sldId id="378" r:id="rId4"/>
    <p:sldId id="352" r:id="rId5"/>
    <p:sldId id="375" r:id="rId6"/>
    <p:sldId id="374" r:id="rId7"/>
    <p:sldId id="388" r:id="rId8"/>
    <p:sldId id="365" r:id="rId9"/>
    <p:sldId id="366" r:id="rId10"/>
    <p:sldId id="373" r:id="rId11"/>
    <p:sldId id="377" r:id="rId12"/>
    <p:sldId id="368" r:id="rId13"/>
    <p:sldId id="389" r:id="rId14"/>
    <p:sldId id="380" r:id="rId15"/>
    <p:sldId id="381" r:id="rId16"/>
    <p:sldId id="382" r:id="rId17"/>
    <p:sldId id="383" r:id="rId18"/>
    <p:sldId id="386" r:id="rId19"/>
    <p:sldId id="396" r:id="rId20"/>
    <p:sldId id="397" r:id="rId21"/>
    <p:sldId id="398" r:id="rId22"/>
    <p:sldId id="367" r:id="rId23"/>
    <p:sldId id="371" r:id="rId24"/>
    <p:sldId id="370" r:id="rId25"/>
    <p:sldId id="395" r:id="rId26"/>
    <p:sldId id="390" r:id="rId27"/>
    <p:sldId id="391" r:id="rId28"/>
    <p:sldId id="392" r:id="rId29"/>
    <p:sldId id="399" r:id="rId30"/>
    <p:sldId id="400" r:id="rId31"/>
    <p:sldId id="401" r:id="rId32"/>
    <p:sldId id="402" r:id="rId33"/>
    <p:sldId id="403" r:id="rId34"/>
    <p:sldId id="404" r:id="rId35"/>
    <p:sldId id="393" r:id="rId36"/>
    <p:sldId id="387" r:id="rId37"/>
  </p:sldIdLst>
  <p:sldSz cx="9144000" cy="6858000" type="screen4x3"/>
  <p:notesSz cx="6858000" cy="9945688"/>
  <p:defaultTextStyle>
    <a:defPPr>
      <a:defRPr lang="ja-JP"/>
    </a:defPPr>
    <a:lvl1pPr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ＭＳ Ｐゴシック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914400" rtl="0" eaLnBrk="1" latinLnBrk="0" hangingPunct="1">
      <a:defRPr kumimoji="1" kern="1200">
        <a:solidFill>
          <a:schemeClr val="tx1"/>
        </a:solidFill>
        <a:latin typeface="Arial" charset="0"/>
        <a:ea typeface="ＭＳ Ｐゴシック" charset="-128"/>
        <a:cs typeface="+mn-cs"/>
      </a:defRPr>
    </a:lvl6pPr>
    <a:lvl7pPr marL="2743200" algn="l" defTabSz="914400" rtl="0" eaLnBrk="1" latinLnBrk="0" hangingPunct="1">
      <a:defRPr kumimoji="1" kern="1200">
        <a:solidFill>
          <a:schemeClr val="tx1"/>
        </a:solidFill>
        <a:latin typeface="Arial" charset="0"/>
        <a:ea typeface="ＭＳ Ｐゴシック" charset="-128"/>
        <a:cs typeface="+mn-cs"/>
      </a:defRPr>
    </a:lvl7pPr>
    <a:lvl8pPr marL="3200400" algn="l" defTabSz="914400" rtl="0" eaLnBrk="1" latinLnBrk="0" hangingPunct="1">
      <a:defRPr kumimoji="1" kern="1200">
        <a:solidFill>
          <a:schemeClr val="tx1"/>
        </a:solidFill>
        <a:latin typeface="Arial" charset="0"/>
        <a:ea typeface="ＭＳ Ｐゴシック" charset="-128"/>
        <a:cs typeface="+mn-cs"/>
      </a:defRPr>
    </a:lvl8pPr>
    <a:lvl9pPr marL="3657600" algn="l" defTabSz="914400" rtl="0" eaLnBrk="1" latinLnBrk="0" hangingPunct="1">
      <a:defRPr kumimoji="1" kern="1200">
        <a:solidFill>
          <a:schemeClr val="tx1"/>
        </a:solidFill>
        <a:latin typeface="Arial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32">
          <p15:clr>
            <a:srgbClr val="A4A3A4"/>
          </p15:clr>
        </p15:guide>
        <p15:guide id="2" pos="2159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B3B344C-3C64-45AF-A5A9-D86370D22D03}" v="3" dt="2019-09-18T09:49:08.01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7" autoAdjust="0"/>
    <p:restoredTop sz="86870" autoAdjust="0"/>
  </p:normalViewPr>
  <p:slideViewPr>
    <p:cSldViewPr>
      <p:cViewPr varScale="1">
        <p:scale>
          <a:sx n="114" d="100"/>
          <a:sy n="114" d="100"/>
        </p:scale>
        <p:origin x="1386" y="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265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howGuides="1">
      <p:cViewPr varScale="1">
        <p:scale>
          <a:sx n="60" d="100"/>
          <a:sy n="60" d="100"/>
        </p:scale>
        <p:origin x="3264" y="62"/>
      </p:cViewPr>
      <p:guideLst>
        <p:guide orient="horz" pos="3132"/>
        <p:guide pos="2159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45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omoya Yamanka" userId="6673583e-2f56-4850-8912-c3dec5e7d6b8" providerId="ADAL" clId="{AB3B344C-3C64-45AF-A5A9-D86370D22D03}"/>
    <pc:docChg chg="custSel addSld delSld modSld sldOrd">
      <pc:chgData name="Tomoya Yamanka" userId="6673583e-2f56-4850-8912-c3dec5e7d6b8" providerId="ADAL" clId="{AB3B344C-3C64-45AF-A5A9-D86370D22D03}" dt="2019-09-18T09:49:14.819" v="7" actId="1076"/>
      <pc:docMkLst>
        <pc:docMk/>
      </pc:docMkLst>
      <pc:sldChg chg="ord">
        <pc:chgData name="Tomoya Yamanka" userId="6673583e-2f56-4850-8912-c3dec5e7d6b8" providerId="ADAL" clId="{AB3B344C-3C64-45AF-A5A9-D86370D22D03}" dt="2019-09-18T09:11:06.402" v="2"/>
        <pc:sldMkLst>
          <pc:docMk/>
          <pc:sldMk cId="1332087223" sldId="367"/>
        </pc:sldMkLst>
      </pc:sldChg>
      <pc:sldChg chg="del">
        <pc:chgData name="Tomoya Yamanka" userId="6673583e-2f56-4850-8912-c3dec5e7d6b8" providerId="ADAL" clId="{AB3B344C-3C64-45AF-A5A9-D86370D22D03}" dt="2019-09-18T09:10:58.178" v="0" actId="2696"/>
        <pc:sldMkLst>
          <pc:docMk/>
          <pc:sldMk cId="203651588" sldId="368"/>
        </pc:sldMkLst>
      </pc:sldChg>
      <pc:sldChg chg="addSp delSp modSp add">
        <pc:chgData name="Tomoya Yamanka" userId="6673583e-2f56-4850-8912-c3dec5e7d6b8" providerId="ADAL" clId="{AB3B344C-3C64-45AF-A5A9-D86370D22D03}" dt="2019-09-18T09:49:14.819" v="7" actId="1076"/>
        <pc:sldMkLst>
          <pc:docMk/>
          <pc:sldMk cId="3225219446" sldId="368"/>
        </pc:sldMkLst>
        <pc:picChg chg="del">
          <ac:chgData name="Tomoya Yamanka" userId="6673583e-2f56-4850-8912-c3dec5e7d6b8" providerId="ADAL" clId="{AB3B344C-3C64-45AF-A5A9-D86370D22D03}" dt="2019-09-18T09:49:07.398" v="3" actId="478"/>
          <ac:picMkLst>
            <pc:docMk/>
            <pc:sldMk cId="3225219446" sldId="368"/>
            <ac:picMk id="2" creationId="{12761408-E402-4592-8799-846C6474DFCE}"/>
          </ac:picMkLst>
        </pc:picChg>
        <pc:picChg chg="add mod">
          <ac:chgData name="Tomoya Yamanka" userId="6673583e-2f56-4850-8912-c3dec5e7d6b8" providerId="ADAL" clId="{AB3B344C-3C64-45AF-A5A9-D86370D22D03}" dt="2019-09-18T09:49:14.819" v="7" actId="1076"/>
          <ac:picMkLst>
            <pc:docMk/>
            <pc:sldMk cId="3225219446" sldId="368"/>
            <ac:picMk id="3" creationId="{BB30AE62-8F97-482B-9865-84FA76975675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スライド番号プレースホルダ 8"/>
          <p:cNvSpPr>
            <a:spLocks noGrp="1"/>
          </p:cNvSpPr>
          <p:nvPr>
            <p:ph type="sldNum" sz="quarter" idx="3"/>
          </p:nvPr>
        </p:nvSpPr>
        <p:spPr>
          <a:xfrm>
            <a:off x="3883991" y="9446403"/>
            <a:ext cx="2972392" cy="497684"/>
          </a:xfrm>
          <a:prstGeom prst="rect">
            <a:avLst/>
          </a:prstGeom>
        </p:spPr>
        <p:txBody>
          <a:bodyPr vert="horz" lIns="92546" tIns="46273" rIns="92546" bIns="46273" rtlCol="0" anchor="b"/>
          <a:lstStyle>
            <a:lvl1pPr algn="r">
              <a:defRPr sz="1200"/>
            </a:lvl1pPr>
          </a:lstStyle>
          <a:p>
            <a:fld id="{1B41F20F-3575-490C-975A-EF863D95DAC4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8420687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2393" cy="497685"/>
          </a:xfrm>
          <a:prstGeom prst="rect">
            <a:avLst/>
          </a:prstGeom>
        </p:spPr>
        <p:txBody>
          <a:bodyPr vert="horz" lIns="92546" tIns="46273" rIns="92546" bIns="46273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 2"/>
          <p:cNvSpPr>
            <a:spLocks noGrp="1"/>
          </p:cNvSpPr>
          <p:nvPr>
            <p:ph type="dt" idx="1"/>
          </p:nvPr>
        </p:nvSpPr>
        <p:spPr>
          <a:xfrm>
            <a:off x="3883991" y="0"/>
            <a:ext cx="2972392" cy="497685"/>
          </a:xfrm>
          <a:prstGeom prst="rect">
            <a:avLst/>
          </a:prstGeom>
        </p:spPr>
        <p:txBody>
          <a:bodyPr vert="horz" lIns="92546" tIns="46273" rIns="92546" bIns="46273" rtlCol="0"/>
          <a:lstStyle>
            <a:lvl1pPr algn="r">
              <a:defRPr sz="1200"/>
            </a:lvl1pPr>
          </a:lstStyle>
          <a:p>
            <a:r>
              <a:rPr lang="en-US" altLang="ja-JP" dirty="0"/>
              <a:t>2008/09/20</a:t>
            </a:r>
            <a:endParaRPr lang="ja-JP" altLang="en-US" dirty="0"/>
          </a:p>
        </p:txBody>
      </p:sp>
      <p:sp>
        <p:nvSpPr>
          <p:cNvPr id="4" name="スライド イメージ プレースホルダ 3"/>
          <p:cNvSpPr>
            <a:spLocks noGrp="1" noRot="1" noChangeAspect="1"/>
          </p:cNvSpPr>
          <p:nvPr>
            <p:ph type="sldImg" idx="2"/>
          </p:nvPr>
        </p:nvSpPr>
        <p:spPr>
          <a:xfrm>
            <a:off x="941388" y="746125"/>
            <a:ext cx="4975225" cy="3730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546" tIns="46273" rIns="92546" bIns="46273" rtlCol="0" anchor="ctr"/>
          <a:lstStyle/>
          <a:p>
            <a:endParaRPr lang="ja-JP" altLang="en-US"/>
          </a:p>
        </p:txBody>
      </p:sp>
      <p:sp>
        <p:nvSpPr>
          <p:cNvPr id="5" name="ノート プレースホルダ 4"/>
          <p:cNvSpPr>
            <a:spLocks noGrp="1"/>
          </p:cNvSpPr>
          <p:nvPr>
            <p:ph type="body" sz="quarter" idx="3"/>
          </p:nvPr>
        </p:nvSpPr>
        <p:spPr>
          <a:xfrm>
            <a:off x="685316" y="4724001"/>
            <a:ext cx="5487370" cy="4475960"/>
          </a:xfrm>
          <a:prstGeom prst="rect">
            <a:avLst/>
          </a:prstGeom>
        </p:spPr>
        <p:txBody>
          <a:bodyPr vert="horz" lIns="92546" tIns="46273" rIns="92546" bIns="46273" rtlCol="0">
            <a:normAutofit/>
          </a:bodyPr>
          <a:lstStyle/>
          <a:p>
            <a:pPr lvl="0"/>
            <a:r>
              <a:rPr kumimoji="1" lang="ja-JP" altLang="en-US"/>
              <a:t>マスタ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4"/>
          </p:nvPr>
        </p:nvSpPr>
        <p:spPr>
          <a:xfrm>
            <a:off x="0" y="9446403"/>
            <a:ext cx="2972393" cy="497684"/>
          </a:xfrm>
          <a:prstGeom prst="rect">
            <a:avLst/>
          </a:prstGeom>
        </p:spPr>
        <p:txBody>
          <a:bodyPr vert="horz" lIns="92546" tIns="46273" rIns="92546" bIns="46273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 6"/>
          <p:cNvSpPr>
            <a:spLocks noGrp="1"/>
          </p:cNvSpPr>
          <p:nvPr>
            <p:ph type="sldNum" sz="quarter" idx="5"/>
          </p:nvPr>
        </p:nvSpPr>
        <p:spPr>
          <a:xfrm>
            <a:off x="3883991" y="9446403"/>
            <a:ext cx="2972392" cy="497684"/>
          </a:xfrm>
          <a:prstGeom prst="rect">
            <a:avLst/>
          </a:prstGeom>
        </p:spPr>
        <p:txBody>
          <a:bodyPr vert="horz" lIns="92546" tIns="46273" rIns="92546" bIns="46273" rtlCol="0" anchor="b"/>
          <a:lstStyle>
            <a:lvl1pPr algn="r">
              <a:defRPr sz="1200"/>
            </a:lvl1pPr>
          </a:lstStyle>
          <a:p>
            <a:fld id="{0D7189C3-70FD-45C8-AA34-3D07BFDF182C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647209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7189C3-70FD-45C8-AA34-3D07BFDF182C}" type="slidenum">
              <a:rPr kumimoji="1" lang="ja-JP" altLang="en-US" smtClean="0"/>
              <a:pPr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709600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7189C3-70FD-45C8-AA34-3D07BFDF182C}" type="slidenum">
              <a:rPr kumimoji="1" lang="ja-JP" altLang="en-US" smtClean="0"/>
              <a:pPr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160907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7189C3-70FD-45C8-AA34-3D07BFDF182C}" type="slidenum">
              <a:rPr kumimoji="1" lang="ja-JP" altLang="en-US" smtClean="0"/>
              <a:pPr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533572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7189C3-70FD-45C8-AA34-3D07BFDF182C}" type="slidenum">
              <a:rPr kumimoji="1" lang="ja-JP" altLang="en-US" smtClean="0"/>
              <a:pPr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42320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7189C3-70FD-45C8-AA34-3D07BFDF182C}" type="slidenum">
              <a:rPr kumimoji="1" lang="ja-JP" altLang="en-US" smtClean="0"/>
              <a:pPr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754247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7189C3-70FD-45C8-AA34-3D07BFDF182C}" type="slidenum">
              <a:rPr kumimoji="1" lang="ja-JP" altLang="en-US" smtClean="0"/>
              <a:pPr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379746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7189C3-70FD-45C8-AA34-3D07BFDF182C}" type="slidenum">
              <a:rPr kumimoji="1" lang="ja-JP" altLang="en-US" smtClean="0"/>
              <a:pPr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085829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7189C3-70FD-45C8-AA34-3D07BFDF182C}" type="slidenum">
              <a:rPr kumimoji="1" lang="ja-JP" altLang="en-US" smtClean="0"/>
              <a:pPr/>
              <a:t>19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54205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7189C3-70FD-45C8-AA34-3D07BFDF182C}" type="slidenum">
              <a:rPr kumimoji="1" lang="ja-JP" altLang="en-US" smtClean="0"/>
              <a:pPr/>
              <a:t>20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741107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7189C3-70FD-45C8-AA34-3D07BFDF182C}" type="slidenum">
              <a:rPr kumimoji="1" lang="ja-JP" altLang="en-US" smtClean="0"/>
              <a:pPr/>
              <a:t>21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983331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7189C3-70FD-45C8-AA34-3D07BFDF182C}" type="slidenum">
              <a:rPr kumimoji="1" lang="ja-JP" altLang="en-US" smtClean="0"/>
              <a:pPr/>
              <a:t>22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017027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7189C3-70FD-45C8-AA34-3D07BFDF182C}" type="slidenum">
              <a:rPr kumimoji="1" lang="ja-JP" altLang="en-US" smtClean="0"/>
              <a:pPr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0717589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7189C3-70FD-45C8-AA34-3D07BFDF182C}" type="slidenum">
              <a:rPr kumimoji="1" lang="ja-JP" altLang="en-US" smtClean="0"/>
              <a:pPr/>
              <a:t>23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0840408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7189C3-70FD-45C8-AA34-3D07BFDF182C}" type="slidenum">
              <a:rPr kumimoji="1" lang="ja-JP" altLang="en-US" smtClean="0"/>
              <a:pPr/>
              <a:t>24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9563354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7189C3-70FD-45C8-AA34-3D07BFDF182C}" type="slidenum">
              <a:rPr kumimoji="1" lang="ja-JP" altLang="en-US" smtClean="0"/>
              <a:pPr/>
              <a:t>25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2399580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7189C3-70FD-45C8-AA34-3D07BFDF182C}" type="slidenum">
              <a:rPr kumimoji="1" lang="ja-JP" altLang="en-US" smtClean="0"/>
              <a:pPr/>
              <a:t>26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0247310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7189C3-70FD-45C8-AA34-3D07BFDF182C}" type="slidenum">
              <a:rPr kumimoji="1" lang="ja-JP" altLang="en-US" smtClean="0"/>
              <a:pPr/>
              <a:t>27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8932992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7189C3-70FD-45C8-AA34-3D07BFDF182C}" type="slidenum">
              <a:rPr kumimoji="1" lang="ja-JP" altLang="en-US" smtClean="0"/>
              <a:pPr/>
              <a:t>28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9781976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7189C3-70FD-45C8-AA34-3D07BFDF182C}" type="slidenum">
              <a:rPr kumimoji="1" lang="ja-JP" altLang="en-US" smtClean="0"/>
              <a:pPr/>
              <a:t>29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3257986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7189C3-70FD-45C8-AA34-3D07BFDF182C}" type="slidenum">
              <a:rPr kumimoji="1" lang="ja-JP" altLang="en-US" smtClean="0"/>
              <a:pPr/>
              <a:t>30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0026985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7189C3-70FD-45C8-AA34-3D07BFDF182C}" type="slidenum">
              <a:rPr kumimoji="1" lang="ja-JP" altLang="en-US" smtClean="0"/>
              <a:pPr/>
              <a:t>31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3388990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7189C3-70FD-45C8-AA34-3D07BFDF182C}" type="slidenum">
              <a:rPr kumimoji="1" lang="ja-JP" altLang="en-US" smtClean="0"/>
              <a:pPr/>
              <a:t>32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406444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7189C3-70FD-45C8-AA34-3D07BFDF182C}" type="slidenum">
              <a:rPr kumimoji="1" lang="ja-JP" altLang="en-US" smtClean="0"/>
              <a:pPr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5477224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7189C3-70FD-45C8-AA34-3D07BFDF182C}" type="slidenum">
              <a:rPr kumimoji="1" lang="ja-JP" altLang="en-US" smtClean="0"/>
              <a:pPr/>
              <a:t>33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0572265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7189C3-70FD-45C8-AA34-3D07BFDF182C}" type="slidenum">
              <a:rPr kumimoji="1" lang="ja-JP" altLang="en-US" smtClean="0"/>
              <a:pPr/>
              <a:t>34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9699677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7189C3-70FD-45C8-AA34-3D07BFDF182C}" type="slidenum">
              <a:rPr kumimoji="1" lang="ja-JP" altLang="en-US" smtClean="0"/>
              <a:pPr/>
              <a:t>35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2846208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7189C3-70FD-45C8-AA34-3D07BFDF182C}" type="slidenum">
              <a:rPr kumimoji="1" lang="ja-JP" altLang="en-US" smtClean="0"/>
              <a:pPr/>
              <a:t>36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861084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7189C3-70FD-45C8-AA34-3D07BFDF182C}" type="slidenum">
              <a:rPr kumimoji="1" lang="ja-JP" altLang="en-US" smtClean="0"/>
              <a:pPr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205691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7189C3-70FD-45C8-AA34-3D07BFDF182C}" type="slidenum">
              <a:rPr kumimoji="1" lang="ja-JP" altLang="en-US" smtClean="0"/>
              <a:pPr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578829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7189C3-70FD-45C8-AA34-3D07BFDF182C}" type="slidenum">
              <a:rPr kumimoji="1" lang="ja-JP" altLang="en-US" smtClean="0"/>
              <a:pPr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721080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7189C3-70FD-45C8-AA34-3D07BFDF182C}" type="slidenum">
              <a:rPr kumimoji="1" lang="ja-JP" altLang="en-US" smtClean="0"/>
              <a:pPr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559792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7189C3-70FD-45C8-AA34-3D07BFDF182C}" type="slidenum">
              <a:rPr kumimoji="1" lang="ja-JP" altLang="en-US" smtClean="0"/>
              <a:pPr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945128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7189C3-70FD-45C8-AA34-3D07BFDF182C}" type="slidenum">
              <a:rPr kumimoji="1" lang="ja-JP" altLang="en-US" smtClean="0"/>
              <a:pPr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867854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ja-JP" altLang="en-US"/>
              <a:t>マスター サブタイトルの書式設定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タイトルと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357158" y="1052513"/>
            <a:ext cx="8329642" cy="507365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</p:spTree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コンテンツ プレースホルダ 2"/>
          <p:cNvSpPr>
            <a:spLocks noGrp="1"/>
          </p:cNvSpPr>
          <p:nvPr>
            <p:ph sz="half" idx="1"/>
          </p:nvPr>
        </p:nvSpPr>
        <p:spPr>
          <a:xfrm>
            <a:off x="457200" y="1052513"/>
            <a:ext cx="4038600" cy="50736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648200" y="1052513"/>
            <a:ext cx="4038600" cy="50736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5" name="テキスト プレースホル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コンテンツ プレースホル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図プレースホル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ja-JP" altLang="en-US" noProof="0"/>
              <a:t>アイコンをクリックして図を追加</a:t>
            </a:r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57158" y="274638"/>
            <a:ext cx="8286808" cy="706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ja-JP" altLang="ja-JP" dirty="0"/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57158" y="1052513"/>
            <a:ext cx="8286808" cy="49482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 dirty="0"/>
              <a:t>マスタ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</a:p>
        </p:txBody>
      </p:sp>
      <p:sp>
        <p:nvSpPr>
          <p:cNvPr id="4101" name="Rectangle 5"/>
          <p:cNvSpPr>
            <a:spLocks noChangeArrowheads="1"/>
          </p:cNvSpPr>
          <p:nvPr/>
        </p:nvSpPr>
        <p:spPr bwMode="auto">
          <a:xfrm>
            <a:off x="1979711" y="6165850"/>
            <a:ext cx="6624539" cy="571500"/>
          </a:xfrm>
          <a:prstGeom prst="rect">
            <a:avLst/>
          </a:prstGeom>
          <a:solidFill>
            <a:srgbClr val="F3BB50"/>
          </a:solidFill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>
              <a:defRPr/>
            </a:pPr>
            <a:r>
              <a:rPr kumimoji="0" lang="en-US" altLang="ja-JP" sz="2300" dirty="0" err="1">
                <a:solidFill>
                  <a:schemeClr val="tx2"/>
                </a:solidFill>
                <a:ea typeface="ＭＳ Ｐゴシック" pitchFamily="50" charset="-128"/>
              </a:rPr>
              <a:t>Wankuma</a:t>
            </a:r>
            <a:r>
              <a:rPr kumimoji="0" lang="en-US" altLang="ja-JP" sz="2300" dirty="0">
                <a:solidFill>
                  <a:schemeClr val="tx2"/>
                </a:solidFill>
                <a:ea typeface="ＭＳ Ｐゴシック" pitchFamily="50" charset="-128"/>
              </a:rPr>
              <a:t> Alliance @Manila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38104"/>
            <a:ext cx="8568952" cy="6013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6165304"/>
            <a:ext cx="1640980" cy="5720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kumimoji="1" sz="2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kumimoji="1" sz="2400">
          <a:solidFill>
            <a:schemeClr val="tx2"/>
          </a:solidFill>
          <a:latin typeface="Arial" charset="0"/>
          <a:ea typeface="ＭＳ Ｐゴシック" pitchFamily="50" charset="-128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kumimoji="1" sz="2400">
          <a:solidFill>
            <a:schemeClr val="tx2"/>
          </a:solidFill>
          <a:latin typeface="Arial" charset="0"/>
          <a:ea typeface="ＭＳ Ｐゴシック" pitchFamily="50" charset="-128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kumimoji="1" sz="2400">
          <a:solidFill>
            <a:schemeClr val="tx2"/>
          </a:solidFill>
          <a:latin typeface="Arial" charset="0"/>
          <a:ea typeface="ＭＳ Ｐゴシック" pitchFamily="50" charset="-128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kumimoji="1" sz="2400">
          <a:solidFill>
            <a:schemeClr val="tx2"/>
          </a:solidFill>
          <a:latin typeface="Arial" charset="0"/>
          <a:ea typeface="ＭＳ Ｐゴシック" pitchFamily="50" charset="-128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kumimoji="1" sz="2400">
          <a:solidFill>
            <a:schemeClr val="tx2"/>
          </a:solidFill>
          <a:latin typeface="Arial" charset="0"/>
          <a:ea typeface="ＭＳ Ｐゴシック" pitchFamily="50" charset="-128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kumimoji="1" sz="2400">
          <a:solidFill>
            <a:schemeClr val="tx2"/>
          </a:solidFill>
          <a:latin typeface="Arial" charset="0"/>
          <a:ea typeface="ＭＳ Ｐゴシック" pitchFamily="50" charset="-128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kumimoji="1" sz="2400">
          <a:solidFill>
            <a:schemeClr val="tx2"/>
          </a:solidFill>
          <a:latin typeface="Arial" charset="0"/>
          <a:ea typeface="ＭＳ Ｐゴシック" pitchFamily="50" charset="-128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kumimoji="1" sz="2400">
          <a:solidFill>
            <a:schemeClr val="tx2"/>
          </a:solidFill>
          <a:latin typeface="Arial" charset="0"/>
          <a:ea typeface="ＭＳ Ｐゴシック" pitchFamily="50" charset="-128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blogs.windows.com/windowsexperience/2018/07/18/microsoft-announces-the-public-preview-of-windows-iot-core-services-today/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minnowboard.org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.png"/><Relationship Id="rId5" Type="http://schemas.openxmlformats.org/officeDocument/2006/relationships/hyperlink" Target="https://www.nxp.com/design/development-boards/freedom-development-boards:FREDEVPLA" TargetMode="External"/><Relationship Id="rId4" Type="http://schemas.openxmlformats.org/officeDocument/2006/relationships/hyperlink" Target="https://developer.qualcomm.com/hardware/dragonboard-410c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acebook.com/groups/WankumaAlliancePh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github.com/microsoft/Windows-iotcore-samples/" TargetMode="Externa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windows/iot-core/windows-iot-core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aspberry_Pi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hyperlink" Target="https://www.raspberrypi.org/products/" TargetMode="External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windows/iot-core/downloads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0AE1977C-FEB6-4BAF-B2E6-237F6DE9E08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ja-JP" sz="4000" dirty="0"/>
              <a:t>Windows 10 IoT Core</a:t>
            </a:r>
            <a:r>
              <a:rPr lang="ja-JP" altLang="en-US" sz="4000" dirty="0"/>
              <a:t>　</a:t>
            </a:r>
            <a:r>
              <a:rPr lang="en-US" altLang="ja-JP" sz="4000" dirty="0"/>
              <a:t>Introduction</a:t>
            </a:r>
            <a:endParaRPr kumimoji="1" lang="ja-JP" altLang="en-US" sz="4000" dirty="0"/>
          </a:p>
        </p:txBody>
      </p:sp>
      <p:sp>
        <p:nvSpPr>
          <p:cNvPr id="5" name="字幕 4">
            <a:extLst>
              <a:ext uri="{FF2B5EF4-FFF2-40B4-BE49-F238E27FC236}">
                <a16:creationId xmlns:a16="http://schemas.microsoft.com/office/drawing/2014/main" id="{946043C9-4752-4095-80F5-F67D156D293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en-US" altLang="ja-JP" dirty="0"/>
          </a:p>
          <a:p>
            <a:r>
              <a:rPr kumimoji="1" lang="en-US" altLang="ja-JP" dirty="0"/>
              <a:t>Tomoya Yamanaka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275943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9425B-2DDE-44C1-A506-8CD6EEA30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About Windows License Fee</a:t>
            </a:r>
            <a:endParaRPr kumimoji="1" lang="ja-JP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49B92D-5DF2-49DD-9BF4-2FBE3C2A0E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ja-JP" altLang="en-US" dirty="0"/>
              <a:t>The Windows 10 IoT Core operating system remains royalty-free.</a:t>
            </a:r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r>
              <a:rPr lang="en-US" altLang="ja-JP" dirty="0">
                <a:hlinkClick r:id="rId2"/>
              </a:rPr>
              <a:t>https://blogs.windows.com/windowsexperience/2018/07/18/microsoft-announces-the-public-preview-of-windows-iot-core-services-today/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6495694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タイトル 1">
            <a:extLst>
              <a:ext uri="{FF2B5EF4-FFF2-40B4-BE49-F238E27FC236}">
                <a16:creationId xmlns:a16="http://schemas.microsoft.com/office/drawing/2014/main" id="{D52EFC44-EC1C-46A1-88E9-FB5309C6A2C1}"/>
              </a:ext>
            </a:extLst>
          </p:cNvPr>
          <p:cNvSpPr txBox="1">
            <a:spLocks/>
          </p:cNvSpPr>
          <p:nvPr/>
        </p:nvSpPr>
        <p:spPr bwMode="auto">
          <a:xfrm>
            <a:off x="755576" y="133681"/>
            <a:ext cx="7056784" cy="535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r>
              <a:rPr lang="en-US" altLang="ja-JP" kern="0" dirty="0"/>
              <a:t>Other Choices</a:t>
            </a:r>
            <a:endParaRPr lang="ja-JP" altLang="en-US" kern="0" dirty="0"/>
          </a:p>
        </p:txBody>
      </p:sp>
      <p:sp>
        <p:nvSpPr>
          <p:cNvPr id="7" name="テキスト プレースホルダ 2">
            <a:extLst>
              <a:ext uri="{FF2B5EF4-FFF2-40B4-BE49-F238E27FC236}">
                <a16:creationId xmlns:a16="http://schemas.microsoft.com/office/drawing/2014/main" id="{A3513CCF-9BA2-4D1A-A06D-00906B72FC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9488" y="764704"/>
            <a:ext cx="7618936" cy="2376487"/>
          </a:xfrm>
        </p:spPr>
        <p:txBody>
          <a:bodyPr/>
          <a:lstStyle/>
          <a:p>
            <a:pPr marL="0" indent="0">
              <a:buNone/>
            </a:pPr>
            <a:r>
              <a:rPr lang="en-US" altLang="ja-JP" sz="2400" dirty="0"/>
              <a:t>As other choices, </a:t>
            </a:r>
            <a:r>
              <a:rPr lang="en-US" altLang="ja-JP" sz="2400" dirty="0" err="1">
                <a:hlinkClick r:id="rId3"/>
              </a:rPr>
              <a:t>MinnowBoard</a:t>
            </a:r>
            <a:r>
              <a:rPr lang="en-US" altLang="ja-JP" sz="2400" dirty="0"/>
              <a:t>, </a:t>
            </a:r>
            <a:r>
              <a:rPr lang="en-US" altLang="ja-JP" sz="2400" dirty="0" err="1">
                <a:hlinkClick r:id="rId4"/>
              </a:rPr>
              <a:t>DragonBoard</a:t>
            </a:r>
            <a:r>
              <a:rPr lang="en-US" altLang="ja-JP" sz="2400" dirty="0"/>
              <a:t>, and </a:t>
            </a:r>
            <a:r>
              <a:rPr lang="en-US" altLang="ja-JP" sz="2400" dirty="0">
                <a:hlinkClick r:id="rId5"/>
              </a:rPr>
              <a:t>NXP</a:t>
            </a:r>
            <a:r>
              <a:rPr lang="en-US" altLang="ja-JP" sz="2400" dirty="0"/>
              <a:t>s are supported also. But more expensive and </a:t>
            </a:r>
            <a:r>
              <a:rPr lang="en-US" altLang="ja-JP" sz="2400" dirty="0" err="1"/>
              <a:t>hader</a:t>
            </a:r>
            <a:r>
              <a:rPr lang="en-US" altLang="ja-JP" sz="2400" dirty="0"/>
              <a:t> to find in a store.</a:t>
            </a:r>
          </a:p>
          <a:p>
            <a:pPr marL="0" indent="0">
              <a:buNone/>
            </a:pPr>
            <a:r>
              <a:rPr lang="en-US" altLang="ja-JP" sz="2400" dirty="0"/>
              <a:t>And as one note, Raspberry Pi 4 is not supported yet.</a:t>
            </a:r>
          </a:p>
          <a:p>
            <a:pPr marL="0" indent="0">
              <a:buNone/>
            </a:pPr>
            <a:endParaRPr lang="en-US" altLang="ja-JP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4531AE-99A1-4E83-AFF8-F3190B4161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63688" y="2420888"/>
            <a:ext cx="5798988" cy="3914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242426"/>
      </p:ext>
    </p:extLst>
  </p:cSld>
  <p:clrMapOvr>
    <a:masterClrMapping/>
  </p:clrMapOvr>
  <p:transition>
    <p:wipe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タイトル 1">
            <a:extLst>
              <a:ext uri="{FF2B5EF4-FFF2-40B4-BE49-F238E27FC236}">
                <a16:creationId xmlns:a16="http://schemas.microsoft.com/office/drawing/2014/main" id="{D52EFC44-EC1C-46A1-88E9-FB5309C6A2C1}"/>
              </a:ext>
            </a:extLst>
          </p:cNvPr>
          <p:cNvSpPr txBox="1">
            <a:spLocks/>
          </p:cNvSpPr>
          <p:nvPr/>
        </p:nvSpPr>
        <p:spPr bwMode="auto">
          <a:xfrm>
            <a:off x="755576" y="133681"/>
            <a:ext cx="7056784" cy="535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r>
              <a:rPr lang="en-US" altLang="ja-JP" kern="0" dirty="0"/>
              <a:t>Remote Access</a:t>
            </a:r>
            <a:endParaRPr lang="ja-JP" altLang="en-US" kern="0" dirty="0"/>
          </a:p>
        </p:txBody>
      </p:sp>
      <p:sp>
        <p:nvSpPr>
          <p:cNvPr id="7" name="テキスト プレースホルダ 2">
            <a:extLst>
              <a:ext uri="{FF2B5EF4-FFF2-40B4-BE49-F238E27FC236}">
                <a16:creationId xmlns:a16="http://schemas.microsoft.com/office/drawing/2014/main" id="{A3513CCF-9BA2-4D1A-A06D-00906B72FC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7194" y="764704"/>
            <a:ext cx="8329612" cy="4948237"/>
          </a:xfrm>
        </p:spPr>
        <p:txBody>
          <a:bodyPr/>
          <a:lstStyle/>
          <a:p>
            <a:pPr marL="0" indent="0">
              <a:buNone/>
            </a:pPr>
            <a:r>
              <a:rPr lang="en-US" altLang="ja-JP" sz="2400" dirty="0"/>
              <a:t>After setting up and start the new Windows 10 IoT Core device, you can access the devices through network with IoT Dashboard.</a:t>
            </a:r>
          </a:p>
          <a:p>
            <a:pPr marL="0" indent="0">
              <a:buNone/>
            </a:pPr>
            <a:endParaRPr lang="en-US" altLang="ja-JP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B30AE62-8F97-482B-9865-84FA769756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596" y="1988840"/>
            <a:ext cx="7164796" cy="4800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219446"/>
      </p:ext>
    </p:extLst>
  </p:cSld>
  <p:clrMapOvr>
    <a:masterClrMapping/>
  </p:clrMapOvr>
  <p:transition>
    <p:wipe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タイトル 1">
            <a:extLst>
              <a:ext uri="{FF2B5EF4-FFF2-40B4-BE49-F238E27FC236}">
                <a16:creationId xmlns:a16="http://schemas.microsoft.com/office/drawing/2014/main" id="{D52EFC44-EC1C-46A1-88E9-FB5309C6A2C1}"/>
              </a:ext>
            </a:extLst>
          </p:cNvPr>
          <p:cNvSpPr txBox="1">
            <a:spLocks/>
          </p:cNvSpPr>
          <p:nvPr/>
        </p:nvSpPr>
        <p:spPr bwMode="auto">
          <a:xfrm>
            <a:off x="755576" y="133681"/>
            <a:ext cx="7056784" cy="535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r>
              <a:rPr lang="en-US" altLang="ja-JP" kern="0" dirty="0"/>
              <a:t>Remote Access</a:t>
            </a:r>
            <a:endParaRPr lang="ja-JP" altLang="en-US" kern="0" dirty="0"/>
          </a:p>
        </p:txBody>
      </p:sp>
      <p:sp>
        <p:nvSpPr>
          <p:cNvPr id="5" name="テキスト プレースホルダ 2">
            <a:extLst>
              <a:ext uri="{FF2B5EF4-FFF2-40B4-BE49-F238E27FC236}">
                <a16:creationId xmlns:a16="http://schemas.microsoft.com/office/drawing/2014/main" id="{8B6D6657-C5DB-4ABE-AE17-E54C53B625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7194" y="764705"/>
            <a:ext cx="8736806" cy="3960440"/>
          </a:xfrm>
        </p:spPr>
        <p:txBody>
          <a:bodyPr/>
          <a:lstStyle/>
          <a:p>
            <a:pPr marL="0" indent="0">
              <a:buNone/>
            </a:pPr>
            <a:r>
              <a:rPr lang="en-US" altLang="ja-JP" sz="2400" dirty="0"/>
              <a:t>And you can open PowerShell prompt of the new device.</a:t>
            </a:r>
          </a:p>
          <a:p>
            <a:pPr marL="0" indent="0">
              <a:buNone/>
            </a:pPr>
            <a:r>
              <a:rPr lang="en-US" altLang="ja-JP" sz="2400" dirty="0"/>
              <a:t>To sign in, Username is administrator and Password is the one you set.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4086A5-45EB-4DD3-B964-5B58F4F1A4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608" y="1971363"/>
            <a:ext cx="6480720" cy="4374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209398"/>
      </p:ext>
    </p:extLst>
  </p:cSld>
  <p:clrMapOvr>
    <a:masterClrMapping/>
  </p:clrMapOvr>
  <p:transition>
    <p:wipe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タイトル 1">
            <a:extLst>
              <a:ext uri="{FF2B5EF4-FFF2-40B4-BE49-F238E27FC236}">
                <a16:creationId xmlns:a16="http://schemas.microsoft.com/office/drawing/2014/main" id="{D52EFC44-EC1C-46A1-88E9-FB5309C6A2C1}"/>
              </a:ext>
            </a:extLst>
          </p:cNvPr>
          <p:cNvSpPr txBox="1">
            <a:spLocks/>
          </p:cNvSpPr>
          <p:nvPr/>
        </p:nvSpPr>
        <p:spPr bwMode="auto">
          <a:xfrm>
            <a:off x="755576" y="133681"/>
            <a:ext cx="7056784" cy="535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r>
              <a:rPr lang="en-US" altLang="ja-JP" kern="0" dirty="0"/>
              <a:t>Device Portal</a:t>
            </a:r>
            <a:endParaRPr lang="ja-JP" altLang="en-US" kern="0" dirty="0"/>
          </a:p>
        </p:txBody>
      </p:sp>
      <p:sp>
        <p:nvSpPr>
          <p:cNvPr id="5" name="テキスト プレースホルダ 2">
            <a:extLst>
              <a:ext uri="{FF2B5EF4-FFF2-40B4-BE49-F238E27FC236}">
                <a16:creationId xmlns:a16="http://schemas.microsoft.com/office/drawing/2014/main" id="{8B6D6657-C5DB-4ABE-AE17-E54C53B625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7194" y="764705"/>
            <a:ext cx="8736806" cy="3960440"/>
          </a:xfrm>
        </p:spPr>
        <p:txBody>
          <a:bodyPr/>
          <a:lstStyle/>
          <a:p>
            <a:pPr marL="0" indent="0">
              <a:buNone/>
            </a:pPr>
            <a:r>
              <a:rPr lang="en-US" altLang="ja-JP" sz="2400" dirty="0"/>
              <a:t>For remote access to Device Portal, you need to sign in. Username is administrator and Password is the one you set.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9185039-6252-40B9-9D37-3995611D16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012" t="-1" r="35039" b="64539"/>
          <a:stretch/>
        </p:blipFill>
        <p:spPr>
          <a:xfrm>
            <a:off x="683568" y="1988840"/>
            <a:ext cx="7675496" cy="36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624388"/>
      </p:ext>
    </p:extLst>
  </p:cSld>
  <p:clrMapOvr>
    <a:masterClrMapping/>
  </p:clrMapOvr>
  <p:transition>
    <p:wipe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タイトル 1">
            <a:extLst>
              <a:ext uri="{FF2B5EF4-FFF2-40B4-BE49-F238E27FC236}">
                <a16:creationId xmlns:a16="http://schemas.microsoft.com/office/drawing/2014/main" id="{D52EFC44-EC1C-46A1-88E9-FB5309C6A2C1}"/>
              </a:ext>
            </a:extLst>
          </p:cNvPr>
          <p:cNvSpPr txBox="1">
            <a:spLocks/>
          </p:cNvSpPr>
          <p:nvPr/>
        </p:nvSpPr>
        <p:spPr bwMode="auto">
          <a:xfrm>
            <a:off x="755576" y="133681"/>
            <a:ext cx="7056784" cy="535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r>
              <a:rPr lang="en-US" altLang="ja-JP" kern="0" dirty="0"/>
              <a:t>Device Portal</a:t>
            </a:r>
            <a:endParaRPr lang="ja-JP" altLang="en-US" kern="0" dirty="0"/>
          </a:p>
        </p:txBody>
      </p:sp>
      <p:sp>
        <p:nvSpPr>
          <p:cNvPr id="5" name="テキスト プレースホルダ 2">
            <a:extLst>
              <a:ext uri="{FF2B5EF4-FFF2-40B4-BE49-F238E27FC236}">
                <a16:creationId xmlns:a16="http://schemas.microsoft.com/office/drawing/2014/main" id="{8B6D6657-C5DB-4ABE-AE17-E54C53B625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7194" y="764705"/>
            <a:ext cx="8736806" cy="3960440"/>
          </a:xfrm>
        </p:spPr>
        <p:txBody>
          <a:bodyPr/>
          <a:lstStyle/>
          <a:p>
            <a:pPr marL="0" indent="0">
              <a:buNone/>
            </a:pPr>
            <a:r>
              <a:rPr lang="en-US" altLang="ja-JP" sz="2400" dirty="0"/>
              <a:t>With Device Portal, you can do many actions such as password change, screenshot taking and many more!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BC53B09-4F8D-4770-AC8E-FF801860FB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608" y="1628800"/>
            <a:ext cx="7308304" cy="3958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957528"/>
      </p:ext>
    </p:extLst>
  </p:cSld>
  <p:clrMapOvr>
    <a:masterClrMapping/>
  </p:clrMapOvr>
  <p:transition>
    <p:wipe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タイトル 1">
            <a:extLst>
              <a:ext uri="{FF2B5EF4-FFF2-40B4-BE49-F238E27FC236}">
                <a16:creationId xmlns:a16="http://schemas.microsoft.com/office/drawing/2014/main" id="{D52EFC44-EC1C-46A1-88E9-FB5309C6A2C1}"/>
              </a:ext>
            </a:extLst>
          </p:cNvPr>
          <p:cNvSpPr txBox="1">
            <a:spLocks/>
          </p:cNvSpPr>
          <p:nvPr/>
        </p:nvSpPr>
        <p:spPr bwMode="auto">
          <a:xfrm>
            <a:off x="755576" y="133681"/>
            <a:ext cx="7056784" cy="535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r>
              <a:rPr lang="en-US" altLang="ja-JP" kern="0" dirty="0"/>
              <a:t>Device Portal</a:t>
            </a:r>
            <a:endParaRPr lang="ja-JP" altLang="en-US" kern="0" dirty="0"/>
          </a:p>
        </p:txBody>
      </p:sp>
      <p:sp>
        <p:nvSpPr>
          <p:cNvPr id="5" name="テキスト プレースホルダ 2">
            <a:extLst>
              <a:ext uri="{FF2B5EF4-FFF2-40B4-BE49-F238E27FC236}">
                <a16:creationId xmlns:a16="http://schemas.microsoft.com/office/drawing/2014/main" id="{8B6D6657-C5DB-4ABE-AE17-E54C53B625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7194" y="764705"/>
            <a:ext cx="8736806" cy="3960440"/>
          </a:xfrm>
        </p:spPr>
        <p:txBody>
          <a:bodyPr/>
          <a:lstStyle/>
          <a:p>
            <a:pPr marL="0" indent="0">
              <a:buNone/>
            </a:pPr>
            <a:r>
              <a:rPr lang="en-US" altLang="ja-JP" sz="2400" dirty="0"/>
              <a:t>To register the device into Azure IoT Hub, TPM Configuration is needed.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016E54-DDB1-4071-B3C9-CD24AE456D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24" y="1595796"/>
            <a:ext cx="7956376" cy="4309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50457"/>
      </p:ext>
    </p:extLst>
  </p:cSld>
  <p:clrMapOvr>
    <a:masterClrMapping/>
  </p:clrMapOvr>
  <p:transition>
    <p:wipe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タイトル 1">
            <a:extLst>
              <a:ext uri="{FF2B5EF4-FFF2-40B4-BE49-F238E27FC236}">
                <a16:creationId xmlns:a16="http://schemas.microsoft.com/office/drawing/2014/main" id="{D52EFC44-EC1C-46A1-88E9-FB5309C6A2C1}"/>
              </a:ext>
            </a:extLst>
          </p:cNvPr>
          <p:cNvSpPr txBox="1">
            <a:spLocks/>
          </p:cNvSpPr>
          <p:nvPr/>
        </p:nvSpPr>
        <p:spPr bwMode="auto">
          <a:xfrm>
            <a:off x="755576" y="133681"/>
            <a:ext cx="7056784" cy="535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r>
              <a:rPr lang="en-US" altLang="ja-JP" kern="0" dirty="0"/>
              <a:t>Device Portal</a:t>
            </a:r>
            <a:endParaRPr lang="ja-JP" altLang="en-US" kern="0" dirty="0"/>
          </a:p>
        </p:txBody>
      </p:sp>
      <p:sp>
        <p:nvSpPr>
          <p:cNvPr id="5" name="テキスト プレースホルダ 2">
            <a:extLst>
              <a:ext uri="{FF2B5EF4-FFF2-40B4-BE49-F238E27FC236}">
                <a16:creationId xmlns:a16="http://schemas.microsoft.com/office/drawing/2014/main" id="{8B6D6657-C5DB-4ABE-AE17-E54C53B625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7194" y="620688"/>
            <a:ext cx="8736806" cy="3960440"/>
          </a:xfrm>
        </p:spPr>
        <p:txBody>
          <a:bodyPr/>
          <a:lstStyle/>
          <a:p>
            <a:pPr marL="0" indent="0">
              <a:buNone/>
            </a:pPr>
            <a:r>
              <a:rPr lang="en-US" altLang="ja-JP" sz="2400" dirty="0"/>
              <a:t>After setup TPM Configuration, the screen will become like following.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BE8428F-6BBD-404F-AC54-06EA8BF39C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616" y="1556792"/>
            <a:ext cx="8028384" cy="4348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891464"/>
      </p:ext>
    </p:extLst>
  </p:cSld>
  <p:clrMapOvr>
    <a:masterClrMapping/>
  </p:clrMapOvr>
  <p:transition>
    <p:wipe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タイトル 1">
            <a:extLst>
              <a:ext uri="{FF2B5EF4-FFF2-40B4-BE49-F238E27FC236}">
                <a16:creationId xmlns:a16="http://schemas.microsoft.com/office/drawing/2014/main" id="{D52EFC44-EC1C-46A1-88E9-FB5309C6A2C1}"/>
              </a:ext>
            </a:extLst>
          </p:cNvPr>
          <p:cNvSpPr txBox="1">
            <a:spLocks/>
          </p:cNvSpPr>
          <p:nvPr/>
        </p:nvSpPr>
        <p:spPr bwMode="auto">
          <a:xfrm>
            <a:off x="755576" y="133681"/>
            <a:ext cx="7056784" cy="535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r>
              <a:rPr lang="en-US" altLang="ja-JP" kern="0" dirty="0"/>
              <a:t>IoT Dashboard –Connect to Azure-</a:t>
            </a:r>
            <a:endParaRPr lang="ja-JP" altLang="en-US" kern="0" dirty="0"/>
          </a:p>
        </p:txBody>
      </p:sp>
      <p:sp>
        <p:nvSpPr>
          <p:cNvPr id="5" name="テキスト プレースホルダ 2">
            <a:extLst>
              <a:ext uri="{FF2B5EF4-FFF2-40B4-BE49-F238E27FC236}">
                <a16:creationId xmlns:a16="http://schemas.microsoft.com/office/drawing/2014/main" id="{8B6D6657-C5DB-4ABE-AE17-E54C53B625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7194" y="669655"/>
            <a:ext cx="8736806" cy="3960440"/>
          </a:xfrm>
        </p:spPr>
        <p:txBody>
          <a:bodyPr/>
          <a:lstStyle/>
          <a:p>
            <a:pPr marL="0" indent="0">
              <a:buNone/>
            </a:pPr>
            <a:r>
              <a:rPr lang="en-US" altLang="ja-JP" sz="2400" dirty="0"/>
              <a:t>The Azure IoT Hub setup can be seen and manipulated from IoT Dashboard also.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F9BF20B-5DBE-4F4E-9933-AB7DA94EC0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4" y="1481547"/>
            <a:ext cx="7740352" cy="5224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876530"/>
      </p:ext>
    </p:extLst>
  </p:cSld>
  <p:clrMapOvr>
    <a:masterClrMapping/>
  </p:clrMapOvr>
  <p:transition>
    <p:wipe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タイトル 1">
            <a:extLst>
              <a:ext uri="{FF2B5EF4-FFF2-40B4-BE49-F238E27FC236}">
                <a16:creationId xmlns:a16="http://schemas.microsoft.com/office/drawing/2014/main" id="{D52EFC44-EC1C-46A1-88E9-FB5309C6A2C1}"/>
              </a:ext>
            </a:extLst>
          </p:cNvPr>
          <p:cNvSpPr txBox="1">
            <a:spLocks/>
          </p:cNvSpPr>
          <p:nvPr/>
        </p:nvSpPr>
        <p:spPr bwMode="auto">
          <a:xfrm>
            <a:off x="755576" y="133681"/>
            <a:ext cx="7056784" cy="535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r>
              <a:rPr lang="en-US" altLang="ja-JP" kern="0" dirty="0"/>
              <a:t>Device Portal</a:t>
            </a:r>
            <a:endParaRPr lang="ja-JP" altLang="en-US" kern="0" dirty="0"/>
          </a:p>
        </p:txBody>
      </p:sp>
      <p:sp>
        <p:nvSpPr>
          <p:cNvPr id="5" name="テキスト プレースホルダ 2">
            <a:extLst>
              <a:ext uri="{FF2B5EF4-FFF2-40B4-BE49-F238E27FC236}">
                <a16:creationId xmlns:a16="http://schemas.microsoft.com/office/drawing/2014/main" id="{8B6D6657-C5DB-4ABE-AE17-E54C53B625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7194" y="620688"/>
            <a:ext cx="8736806" cy="3960440"/>
          </a:xfrm>
        </p:spPr>
        <p:txBody>
          <a:bodyPr/>
          <a:lstStyle/>
          <a:p>
            <a:pPr marL="0" indent="0">
              <a:buNone/>
            </a:pPr>
            <a:r>
              <a:rPr lang="en-US" altLang="ja-JP" sz="2400" dirty="0"/>
              <a:t>You can kill the process from Device Portal.</a:t>
            </a:r>
          </a:p>
          <a:p>
            <a:pPr marL="0" indent="0">
              <a:buNone/>
            </a:pPr>
            <a:r>
              <a:rPr lang="en-US" altLang="ja-JP" sz="2400" dirty="0"/>
              <a:t>This will have important meaning later.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9EAC91-0F1D-4E59-840C-E896681630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390" y="1556792"/>
            <a:ext cx="8316416" cy="4166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253664"/>
      </p:ext>
    </p:extLst>
  </p:cSld>
  <p:clrMapOvr>
    <a:masterClrMapping/>
  </p:clrMapOvr>
  <p:transition>
    <p:wipe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タイトル 1">
            <a:extLst>
              <a:ext uri="{FF2B5EF4-FFF2-40B4-BE49-F238E27FC236}">
                <a16:creationId xmlns:a16="http://schemas.microsoft.com/office/drawing/2014/main" id="{4F5A7470-E8A4-4B81-BF1C-C6FE976C7188}"/>
              </a:ext>
            </a:extLst>
          </p:cNvPr>
          <p:cNvSpPr txBox="1">
            <a:spLocks/>
          </p:cNvSpPr>
          <p:nvPr/>
        </p:nvSpPr>
        <p:spPr bwMode="auto">
          <a:xfrm>
            <a:off x="467544" y="776247"/>
            <a:ext cx="8280920" cy="42369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algn="l"/>
            <a:r>
              <a:rPr lang="en-US" altLang="ja-JP" dirty="0"/>
              <a:t>Name: 	Tomoya Yamanaka</a:t>
            </a:r>
          </a:p>
          <a:p>
            <a:pPr algn="l"/>
            <a:endParaRPr lang="en-US" altLang="ja-JP" dirty="0"/>
          </a:p>
          <a:p>
            <a:pPr algn="l"/>
            <a:r>
              <a:rPr lang="en-US" altLang="ja-JP" dirty="0"/>
              <a:t>Home:		Ortigas, Metro Manila, Philippines</a:t>
            </a:r>
          </a:p>
          <a:p>
            <a:pPr algn="l"/>
            <a:endParaRPr lang="en-US" altLang="ja-JP" dirty="0"/>
          </a:p>
          <a:p>
            <a:pPr algn="l"/>
            <a:r>
              <a:rPr lang="en-US" altLang="ja-JP" dirty="0"/>
              <a:t>Work</a:t>
            </a:r>
            <a:r>
              <a:rPr lang="ja-JP" altLang="en-US" dirty="0"/>
              <a:t>：</a:t>
            </a:r>
            <a:r>
              <a:rPr lang="en-US" altLang="ja-JP" dirty="0"/>
              <a:t>		IT Engineer</a:t>
            </a:r>
          </a:p>
          <a:p>
            <a:pPr algn="l"/>
            <a:endParaRPr lang="en-US" altLang="ja-JP" dirty="0"/>
          </a:p>
          <a:p>
            <a:pPr algn="l"/>
            <a:r>
              <a:rPr lang="en-US" altLang="ja-JP" dirty="0"/>
              <a:t>Hobby:	Attending/Organizing IT Events</a:t>
            </a:r>
          </a:p>
          <a:p>
            <a:pPr algn="l"/>
            <a:endParaRPr lang="en-US" altLang="ja-JP" dirty="0"/>
          </a:p>
          <a:p>
            <a:pPr algn="l"/>
            <a:r>
              <a:rPr lang="en-US" altLang="ja-JP" dirty="0" err="1"/>
              <a:t>Certifications:Microsoft</a:t>
            </a:r>
            <a:r>
              <a:rPr lang="en-US" altLang="ja-JP" dirty="0"/>
              <a:t> Certified Trainer(MCT), and so on…</a:t>
            </a:r>
          </a:p>
          <a:p>
            <a:pPr algn="l"/>
            <a:r>
              <a:rPr lang="en-US" altLang="ja-JP" dirty="0"/>
              <a:t>	</a:t>
            </a:r>
          </a:p>
          <a:p>
            <a:pPr algn="l"/>
            <a:r>
              <a:rPr lang="en-US" altLang="ja-JP" dirty="0"/>
              <a:t>Role:		</a:t>
            </a:r>
            <a:r>
              <a:rPr lang="en-US" altLang="ja-JP" dirty="0" err="1"/>
              <a:t>Wankuma</a:t>
            </a:r>
            <a:r>
              <a:rPr lang="en-US" altLang="ja-JP" dirty="0"/>
              <a:t> Alliance Manila Director</a:t>
            </a:r>
          </a:p>
          <a:p>
            <a:pPr algn="l"/>
            <a:r>
              <a:rPr lang="en-US" altLang="ja-JP" dirty="0"/>
              <a:t>			--We want more volunteer staffs!!</a:t>
            </a:r>
          </a:p>
        </p:txBody>
      </p:sp>
      <p:sp>
        <p:nvSpPr>
          <p:cNvPr id="18" name="タイトル 1">
            <a:extLst>
              <a:ext uri="{FF2B5EF4-FFF2-40B4-BE49-F238E27FC236}">
                <a16:creationId xmlns:a16="http://schemas.microsoft.com/office/drawing/2014/main" id="{D52EFC44-EC1C-46A1-88E9-FB5309C6A2C1}"/>
              </a:ext>
            </a:extLst>
          </p:cNvPr>
          <p:cNvSpPr txBox="1">
            <a:spLocks/>
          </p:cNvSpPr>
          <p:nvPr/>
        </p:nvSpPr>
        <p:spPr bwMode="auto">
          <a:xfrm>
            <a:off x="2843808" y="133681"/>
            <a:ext cx="3135292" cy="535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r>
              <a:rPr lang="en-US" altLang="ja-JP" kern="0" dirty="0"/>
              <a:t>Self-Introduction</a:t>
            </a:r>
            <a:endParaRPr lang="ja-JP" altLang="en-US" kern="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6A2D014-084D-49BE-BFBA-694B748D1D2B}"/>
              </a:ext>
            </a:extLst>
          </p:cNvPr>
          <p:cNvSpPr/>
          <p:nvPr/>
        </p:nvSpPr>
        <p:spPr>
          <a:xfrm>
            <a:off x="2483768" y="5301208"/>
            <a:ext cx="594948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>
                <a:hlinkClick r:id="rId3"/>
              </a:rPr>
              <a:t>www.facebook.com/groups/WankumaAlliancePh/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08933151"/>
      </p:ext>
    </p:extLst>
  </p:cSld>
  <p:clrMapOvr>
    <a:masterClrMapping/>
  </p:clrMapOvr>
  <p:transition>
    <p:wipe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タイトル 1">
            <a:extLst>
              <a:ext uri="{FF2B5EF4-FFF2-40B4-BE49-F238E27FC236}">
                <a16:creationId xmlns:a16="http://schemas.microsoft.com/office/drawing/2014/main" id="{D52EFC44-EC1C-46A1-88E9-FB5309C6A2C1}"/>
              </a:ext>
            </a:extLst>
          </p:cNvPr>
          <p:cNvSpPr txBox="1">
            <a:spLocks/>
          </p:cNvSpPr>
          <p:nvPr/>
        </p:nvSpPr>
        <p:spPr bwMode="auto">
          <a:xfrm>
            <a:off x="755576" y="133681"/>
            <a:ext cx="7056784" cy="535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r>
              <a:rPr lang="en-US" altLang="ja-JP" kern="0" dirty="0"/>
              <a:t>Device Portal</a:t>
            </a:r>
            <a:endParaRPr lang="ja-JP" altLang="en-US" kern="0" dirty="0"/>
          </a:p>
        </p:txBody>
      </p:sp>
      <p:sp>
        <p:nvSpPr>
          <p:cNvPr id="5" name="テキスト プレースホルダ 2">
            <a:extLst>
              <a:ext uri="{FF2B5EF4-FFF2-40B4-BE49-F238E27FC236}">
                <a16:creationId xmlns:a16="http://schemas.microsoft.com/office/drawing/2014/main" id="{8B6D6657-C5DB-4ABE-AE17-E54C53B625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7194" y="620688"/>
            <a:ext cx="8736806" cy="3960440"/>
          </a:xfrm>
        </p:spPr>
        <p:txBody>
          <a:bodyPr/>
          <a:lstStyle/>
          <a:p>
            <a:pPr marL="0" indent="0">
              <a:buNone/>
            </a:pPr>
            <a:r>
              <a:rPr lang="en-US" altLang="ja-JP" sz="2400" dirty="0"/>
              <a:t>You can enable the device’s remote server. With doing this, you can use one Windows Store application.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3B0F72A-1ED2-4847-A401-9520B7EC11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52554"/>
            <a:ext cx="9144000" cy="3752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655693"/>
      </p:ext>
    </p:extLst>
  </p:cSld>
  <p:clrMapOvr>
    <a:masterClrMapping/>
  </p:clrMapOvr>
  <p:transition>
    <p:wipe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タイトル 1">
            <a:extLst>
              <a:ext uri="{FF2B5EF4-FFF2-40B4-BE49-F238E27FC236}">
                <a16:creationId xmlns:a16="http://schemas.microsoft.com/office/drawing/2014/main" id="{D52EFC44-EC1C-46A1-88E9-FB5309C6A2C1}"/>
              </a:ext>
            </a:extLst>
          </p:cNvPr>
          <p:cNvSpPr txBox="1">
            <a:spLocks/>
          </p:cNvSpPr>
          <p:nvPr/>
        </p:nvSpPr>
        <p:spPr bwMode="auto">
          <a:xfrm>
            <a:off x="755576" y="133681"/>
            <a:ext cx="7056784" cy="535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r>
              <a:rPr lang="en-US" altLang="ja-JP" kern="0" dirty="0"/>
              <a:t>Windows IoT Remote Client</a:t>
            </a:r>
            <a:endParaRPr lang="ja-JP" altLang="en-US" kern="0" dirty="0"/>
          </a:p>
        </p:txBody>
      </p:sp>
      <p:sp>
        <p:nvSpPr>
          <p:cNvPr id="5" name="テキスト プレースホルダ 2">
            <a:extLst>
              <a:ext uri="{FF2B5EF4-FFF2-40B4-BE49-F238E27FC236}">
                <a16:creationId xmlns:a16="http://schemas.microsoft.com/office/drawing/2014/main" id="{8B6D6657-C5DB-4ABE-AE17-E54C53B625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7194" y="620688"/>
            <a:ext cx="8736806" cy="3960440"/>
          </a:xfrm>
        </p:spPr>
        <p:txBody>
          <a:bodyPr/>
          <a:lstStyle/>
          <a:p>
            <a:pPr marL="0" indent="0">
              <a:buNone/>
            </a:pPr>
            <a:r>
              <a:rPr lang="en-US" altLang="ja-JP" sz="2400" dirty="0"/>
              <a:t>Windows IoT Remote Client can be launched IoT Dashboard.</a:t>
            </a:r>
            <a:endParaRPr lang="ja-JP" altLang="en-US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1A2D5AC-D645-46AF-B94A-07DB118943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268761"/>
            <a:ext cx="6156176" cy="2881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4552EE1-8788-446D-83C7-4E00A70520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194" y="4191966"/>
            <a:ext cx="4036710" cy="350103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4F7EB82-AE42-4E13-88E4-0065A6F11C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80288" y="4191966"/>
            <a:ext cx="5000224" cy="2532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48651"/>
      </p:ext>
    </p:extLst>
  </p:cSld>
  <p:clrMapOvr>
    <a:masterClrMapping/>
  </p:clrMapOvr>
  <p:transition>
    <p:wipe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タイトル 1">
            <a:extLst>
              <a:ext uri="{FF2B5EF4-FFF2-40B4-BE49-F238E27FC236}">
                <a16:creationId xmlns:a16="http://schemas.microsoft.com/office/drawing/2014/main" id="{D52EFC44-EC1C-46A1-88E9-FB5309C6A2C1}"/>
              </a:ext>
            </a:extLst>
          </p:cNvPr>
          <p:cNvSpPr txBox="1">
            <a:spLocks/>
          </p:cNvSpPr>
          <p:nvPr/>
        </p:nvSpPr>
        <p:spPr bwMode="auto">
          <a:xfrm>
            <a:off x="755576" y="133681"/>
            <a:ext cx="7056784" cy="535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r>
              <a:rPr lang="en-US" altLang="ja-JP" kern="0" dirty="0"/>
              <a:t>Windows 10 IoT Core Screens</a:t>
            </a:r>
            <a:endParaRPr lang="ja-JP" altLang="en-US" kern="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1B4650-C17B-4AD8-A65E-E66ECA76B9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1720" y="2492896"/>
            <a:ext cx="6113057" cy="3979539"/>
          </a:xfrm>
          <a:prstGeom prst="rect">
            <a:avLst/>
          </a:prstGeom>
        </p:spPr>
      </p:pic>
      <p:sp>
        <p:nvSpPr>
          <p:cNvPr id="4" name="テキスト プレースホルダ 2">
            <a:extLst>
              <a:ext uri="{FF2B5EF4-FFF2-40B4-BE49-F238E27FC236}">
                <a16:creationId xmlns:a16="http://schemas.microsoft.com/office/drawing/2014/main" id="{C74A295D-6651-49C6-8FFF-74C49CBA47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7194" y="764705"/>
            <a:ext cx="8329612" cy="3960440"/>
          </a:xfrm>
        </p:spPr>
        <p:txBody>
          <a:bodyPr/>
          <a:lstStyle/>
          <a:p>
            <a:pPr marL="0" indent="0">
              <a:buNone/>
            </a:pPr>
            <a:r>
              <a:rPr lang="en-US" altLang="ja-JP" sz="2400" dirty="0"/>
              <a:t>With connecting a HDMI monitor and a USB power adapter to Windows 10 IoT Core image flashed micro SD card inserted Raspberry Pi, you can see its desktop screen.</a:t>
            </a:r>
          </a:p>
          <a:p>
            <a:pPr marL="0" indent="0">
              <a:buNone/>
            </a:pPr>
            <a:r>
              <a:rPr lang="en-US" altLang="ja-JP" sz="2400" dirty="0"/>
              <a:t>But it takes some time to see after power-on.</a:t>
            </a:r>
          </a:p>
        </p:txBody>
      </p:sp>
    </p:spTree>
    <p:extLst>
      <p:ext uri="{BB962C8B-B14F-4D97-AF65-F5344CB8AC3E}">
        <p14:creationId xmlns:p14="http://schemas.microsoft.com/office/powerpoint/2010/main" val="1332087223"/>
      </p:ext>
    </p:extLst>
  </p:cSld>
  <p:clrMapOvr>
    <a:masterClrMapping/>
  </p:clrMapOvr>
  <p:transition>
    <p:wipe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タイトル 1">
            <a:extLst>
              <a:ext uri="{FF2B5EF4-FFF2-40B4-BE49-F238E27FC236}">
                <a16:creationId xmlns:a16="http://schemas.microsoft.com/office/drawing/2014/main" id="{D52EFC44-EC1C-46A1-88E9-FB5309C6A2C1}"/>
              </a:ext>
            </a:extLst>
          </p:cNvPr>
          <p:cNvSpPr txBox="1">
            <a:spLocks/>
          </p:cNvSpPr>
          <p:nvPr/>
        </p:nvSpPr>
        <p:spPr bwMode="auto">
          <a:xfrm>
            <a:off x="755576" y="133681"/>
            <a:ext cx="7056784" cy="535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r>
              <a:rPr lang="en-US" altLang="ja-JP" kern="0" dirty="0"/>
              <a:t>Windows 10 IoT Core Screens</a:t>
            </a:r>
            <a:endParaRPr lang="ja-JP" altLang="en-US" kern="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4839684-2905-44AF-B138-046007B86C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8179" y="1700808"/>
            <a:ext cx="5927641" cy="4292095"/>
          </a:xfrm>
          <a:prstGeom prst="rect">
            <a:avLst/>
          </a:prstGeom>
        </p:spPr>
      </p:pic>
      <p:sp>
        <p:nvSpPr>
          <p:cNvPr id="4" name="テキスト プレースホルダ 2">
            <a:extLst>
              <a:ext uri="{FF2B5EF4-FFF2-40B4-BE49-F238E27FC236}">
                <a16:creationId xmlns:a16="http://schemas.microsoft.com/office/drawing/2014/main" id="{03F7148A-35DB-409D-943D-9B11ADDA3D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7194" y="764705"/>
            <a:ext cx="8329612" cy="3960440"/>
          </a:xfrm>
        </p:spPr>
        <p:txBody>
          <a:bodyPr/>
          <a:lstStyle/>
          <a:p>
            <a:pPr marL="0" indent="0">
              <a:buNone/>
            </a:pPr>
            <a:r>
              <a:rPr lang="en-US" altLang="ja-JP" sz="2400" dirty="0"/>
              <a:t>You can open the windows menu.</a:t>
            </a:r>
          </a:p>
        </p:txBody>
      </p:sp>
    </p:spTree>
    <p:extLst>
      <p:ext uri="{BB962C8B-B14F-4D97-AF65-F5344CB8AC3E}">
        <p14:creationId xmlns:p14="http://schemas.microsoft.com/office/powerpoint/2010/main" val="3427113729"/>
      </p:ext>
    </p:extLst>
  </p:cSld>
  <p:clrMapOvr>
    <a:masterClrMapping/>
  </p:clrMapOvr>
  <p:transition>
    <p:wipe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タイトル 1">
            <a:extLst>
              <a:ext uri="{FF2B5EF4-FFF2-40B4-BE49-F238E27FC236}">
                <a16:creationId xmlns:a16="http://schemas.microsoft.com/office/drawing/2014/main" id="{D52EFC44-EC1C-46A1-88E9-FB5309C6A2C1}"/>
              </a:ext>
            </a:extLst>
          </p:cNvPr>
          <p:cNvSpPr txBox="1">
            <a:spLocks/>
          </p:cNvSpPr>
          <p:nvPr/>
        </p:nvSpPr>
        <p:spPr bwMode="auto">
          <a:xfrm>
            <a:off x="755576" y="133681"/>
            <a:ext cx="7056784" cy="535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r>
              <a:rPr lang="en-US" altLang="ja-JP" kern="0" dirty="0"/>
              <a:t>Windows 10 IoT Core Screens</a:t>
            </a:r>
            <a:endParaRPr lang="ja-JP" altLang="en-US" kern="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FF0A71-909B-4D28-982A-B739519394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8386" y="1412776"/>
            <a:ext cx="6732240" cy="4708676"/>
          </a:xfrm>
          <a:prstGeom prst="rect">
            <a:avLst/>
          </a:prstGeom>
        </p:spPr>
      </p:pic>
      <p:sp>
        <p:nvSpPr>
          <p:cNvPr id="5" name="テキスト プレースホルダ 2">
            <a:extLst>
              <a:ext uri="{FF2B5EF4-FFF2-40B4-BE49-F238E27FC236}">
                <a16:creationId xmlns:a16="http://schemas.microsoft.com/office/drawing/2014/main" id="{8B6D6657-C5DB-4ABE-AE17-E54C53B625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7194" y="764705"/>
            <a:ext cx="8736806" cy="3960440"/>
          </a:xfrm>
        </p:spPr>
        <p:txBody>
          <a:bodyPr/>
          <a:lstStyle/>
          <a:p>
            <a:pPr marL="0" indent="0">
              <a:buNone/>
            </a:pPr>
            <a:r>
              <a:rPr lang="en-US" altLang="ja-JP" sz="2400" dirty="0"/>
              <a:t>And you can open the command-prompt. But not so useful…</a:t>
            </a:r>
          </a:p>
        </p:txBody>
      </p:sp>
    </p:spTree>
    <p:extLst>
      <p:ext uri="{BB962C8B-B14F-4D97-AF65-F5344CB8AC3E}">
        <p14:creationId xmlns:p14="http://schemas.microsoft.com/office/powerpoint/2010/main" val="1004221133"/>
      </p:ext>
    </p:extLst>
  </p:cSld>
  <p:clrMapOvr>
    <a:masterClrMapping/>
  </p:clrMapOvr>
  <p:transition>
    <p:wipe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タイトル 1">
            <a:extLst>
              <a:ext uri="{FF2B5EF4-FFF2-40B4-BE49-F238E27FC236}">
                <a16:creationId xmlns:a16="http://schemas.microsoft.com/office/drawing/2014/main" id="{D52EFC44-EC1C-46A1-88E9-FB5309C6A2C1}"/>
              </a:ext>
            </a:extLst>
          </p:cNvPr>
          <p:cNvSpPr txBox="1">
            <a:spLocks/>
          </p:cNvSpPr>
          <p:nvPr/>
        </p:nvSpPr>
        <p:spPr bwMode="auto">
          <a:xfrm>
            <a:off x="755576" y="133681"/>
            <a:ext cx="7056784" cy="535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r>
              <a:rPr lang="en-US" altLang="ja-JP" kern="0" dirty="0"/>
              <a:t>Windows 10 IoT Core Program Development</a:t>
            </a:r>
            <a:endParaRPr lang="ja-JP" altLang="en-US" kern="0" dirty="0"/>
          </a:p>
        </p:txBody>
      </p:sp>
      <p:sp>
        <p:nvSpPr>
          <p:cNvPr id="5" name="テキスト プレースホルダ 2">
            <a:extLst>
              <a:ext uri="{FF2B5EF4-FFF2-40B4-BE49-F238E27FC236}">
                <a16:creationId xmlns:a16="http://schemas.microsoft.com/office/drawing/2014/main" id="{8B6D6657-C5DB-4ABE-AE17-E54C53B625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7194" y="764705"/>
            <a:ext cx="8736806" cy="3960440"/>
          </a:xfrm>
        </p:spPr>
        <p:txBody>
          <a:bodyPr/>
          <a:lstStyle/>
          <a:p>
            <a:pPr marL="0" indent="0">
              <a:buNone/>
            </a:pPr>
            <a:r>
              <a:rPr lang="en-US" altLang="ja-JP" sz="2400" dirty="0"/>
              <a:t>As you see the empty desktop, you will feel you want more programs. You can make it though Visual Studio.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76D3A63-A884-40E7-A2C7-1A5E97E914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616" y="1700808"/>
            <a:ext cx="7038097" cy="5137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560594"/>
      </p:ext>
    </p:extLst>
  </p:cSld>
  <p:clrMapOvr>
    <a:masterClrMapping/>
  </p:clrMapOvr>
  <p:transition>
    <p:wipe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タイトル 1">
            <a:extLst>
              <a:ext uri="{FF2B5EF4-FFF2-40B4-BE49-F238E27FC236}">
                <a16:creationId xmlns:a16="http://schemas.microsoft.com/office/drawing/2014/main" id="{D52EFC44-EC1C-46A1-88E9-FB5309C6A2C1}"/>
              </a:ext>
            </a:extLst>
          </p:cNvPr>
          <p:cNvSpPr txBox="1">
            <a:spLocks/>
          </p:cNvSpPr>
          <p:nvPr/>
        </p:nvSpPr>
        <p:spPr bwMode="auto">
          <a:xfrm>
            <a:off x="755576" y="133681"/>
            <a:ext cx="7056784" cy="535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r>
              <a:rPr lang="en-US" altLang="ja-JP" kern="0" dirty="0"/>
              <a:t>Windows 10 IoT Core Program Development</a:t>
            </a:r>
            <a:endParaRPr lang="ja-JP" altLang="en-US" kern="0" dirty="0"/>
          </a:p>
        </p:txBody>
      </p:sp>
      <p:sp>
        <p:nvSpPr>
          <p:cNvPr id="5" name="テキスト プレースホルダ 2">
            <a:extLst>
              <a:ext uri="{FF2B5EF4-FFF2-40B4-BE49-F238E27FC236}">
                <a16:creationId xmlns:a16="http://schemas.microsoft.com/office/drawing/2014/main" id="{8B6D6657-C5DB-4ABE-AE17-E54C53B625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7194" y="548680"/>
            <a:ext cx="8736806" cy="3960440"/>
          </a:xfrm>
        </p:spPr>
        <p:txBody>
          <a:bodyPr/>
          <a:lstStyle/>
          <a:p>
            <a:pPr marL="0" indent="0">
              <a:buNone/>
            </a:pPr>
            <a:r>
              <a:rPr lang="en-US" altLang="ja-JP" sz="2400" dirty="0"/>
              <a:t>I chose following options in Visual Studio installation.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57E8F2A-F64F-4799-9DA9-00392E168D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804" y="1340768"/>
            <a:ext cx="8100392" cy="5062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957051"/>
      </p:ext>
    </p:extLst>
  </p:cSld>
  <p:clrMapOvr>
    <a:masterClrMapping/>
  </p:clrMapOvr>
  <p:transition>
    <p:wipe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タイトル 1">
            <a:extLst>
              <a:ext uri="{FF2B5EF4-FFF2-40B4-BE49-F238E27FC236}">
                <a16:creationId xmlns:a16="http://schemas.microsoft.com/office/drawing/2014/main" id="{D52EFC44-EC1C-46A1-88E9-FB5309C6A2C1}"/>
              </a:ext>
            </a:extLst>
          </p:cNvPr>
          <p:cNvSpPr txBox="1">
            <a:spLocks/>
          </p:cNvSpPr>
          <p:nvPr/>
        </p:nvSpPr>
        <p:spPr bwMode="auto">
          <a:xfrm>
            <a:off x="755576" y="133681"/>
            <a:ext cx="7056784" cy="535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r>
              <a:rPr lang="en-US" altLang="ja-JP" kern="0" dirty="0"/>
              <a:t>Windows 10 IoT Core Program Development</a:t>
            </a:r>
            <a:endParaRPr lang="ja-JP" altLang="en-US" kern="0" dirty="0"/>
          </a:p>
        </p:txBody>
      </p:sp>
      <p:sp>
        <p:nvSpPr>
          <p:cNvPr id="5" name="テキスト プレースホルダ 2">
            <a:extLst>
              <a:ext uri="{FF2B5EF4-FFF2-40B4-BE49-F238E27FC236}">
                <a16:creationId xmlns:a16="http://schemas.microsoft.com/office/drawing/2014/main" id="{8B6D6657-C5DB-4ABE-AE17-E54C53B625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7194" y="669655"/>
            <a:ext cx="8736806" cy="3960440"/>
          </a:xfrm>
        </p:spPr>
        <p:txBody>
          <a:bodyPr/>
          <a:lstStyle/>
          <a:p>
            <a:pPr marL="0" indent="0">
              <a:buNone/>
            </a:pPr>
            <a:r>
              <a:rPr lang="en-US" altLang="ja-JP" sz="2400" dirty="0"/>
              <a:t>I chose following options.</a:t>
            </a:r>
          </a:p>
          <a:p>
            <a:pPr marL="0" indent="0">
              <a:buNone/>
            </a:pPr>
            <a:endParaRPr lang="en-US" altLang="ja-JP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9BB40C6-3C33-4B1E-9BDA-E13A744AC8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757" y="1340768"/>
            <a:ext cx="8244408" cy="5152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243333"/>
      </p:ext>
    </p:extLst>
  </p:cSld>
  <p:clrMapOvr>
    <a:masterClrMapping/>
  </p:clrMapOvr>
  <p:transition>
    <p:wipe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タイトル 1">
            <a:extLst>
              <a:ext uri="{FF2B5EF4-FFF2-40B4-BE49-F238E27FC236}">
                <a16:creationId xmlns:a16="http://schemas.microsoft.com/office/drawing/2014/main" id="{D52EFC44-EC1C-46A1-88E9-FB5309C6A2C1}"/>
              </a:ext>
            </a:extLst>
          </p:cNvPr>
          <p:cNvSpPr txBox="1">
            <a:spLocks/>
          </p:cNvSpPr>
          <p:nvPr/>
        </p:nvSpPr>
        <p:spPr bwMode="auto">
          <a:xfrm>
            <a:off x="755576" y="133681"/>
            <a:ext cx="7056784" cy="535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r>
              <a:rPr lang="en-US" altLang="ja-JP" kern="0" dirty="0"/>
              <a:t>Windows 10 IoT Core Program Development</a:t>
            </a:r>
            <a:endParaRPr lang="ja-JP" altLang="en-US" kern="0" dirty="0"/>
          </a:p>
        </p:txBody>
      </p:sp>
      <p:sp>
        <p:nvSpPr>
          <p:cNvPr id="5" name="テキスト プレースホルダ 2">
            <a:extLst>
              <a:ext uri="{FF2B5EF4-FFF2-40B4-BE49-F238E27FC236}">
                <a16:creationId xmlns:a16="http://schemas.microsoft.com/office/drawing/2014/main" id="{8B6D6657-C5DB-4ABE-AE17-E54C53B625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7194" y="764705"/>
            <a:ext cx="8736806" cy="3960440"/>
          </a:xfrm>
        </p:spPr>
        <p:txBody>
          <a:bodyPr/>
          <a:lstStyle/>
          <a:p>
            <a:pPr marL="0" indent="0">
              <a:buNone/>
            </a:pPr>
            <a:r>
              <a:rPr lang="en-US" altLang="ja-JP" sz="2400" dirty="0"/>
              <a:t>After installation and run Visual Studio, you need to create a new project from many choices. UWP, Universal Windows Platform, App is the correct choice.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44D9142-D198-4D5D-BC42-60FDF721FA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5736" y="2060847"/>
            <a:ext cx="6408712" cy="443290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A1B7149-BF35-48D7-95BD-C9A05999DE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560" y="2276872"/>
            <a:ext cx="1038225" cy="72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29712"/>
      </p:ext>
    </p:extLst>
  </p:cSld>
  <p:clrMapOvr>
    <a:masterClrMapping/>
  </p:clrMapOvr>
  <p:transition>
    <p:wipe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タイトル 1">
            <a:extLst>
              <a:ext uri="{FF2B5EF4-FFF2-40B4-BE49-F238E27FC236}">
                <a16:creationId xmlns:a16="http://schemas.microsoft.com/office/drawing/2014/main" id="{D52EFC44-EC1C-46A1-88E9-FB5309C6A2C1}"/>
              </a:ext>
            </a:extLst>
          </p:cNvPr>
          <p:cNvSpPr txBox="1">
            <a:spLocks/>
          </p:cNvSpPr>
          <p:nvPr/>
        </p:nvSpPr>
        <p:spPr bwMode="auto">
          <a:xfrm>
            <a:off x="755576" y="133681"/>
            <a:ext cx="7056784" cy="535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r>
              <a:rPr lang="en-US" altLang="ja-JP" kern="0" dirty="0"/>
              <a:t>Windows 10 IoT Core Program Development</a:t>
            </a:r>
            <a:endParaRPr lang="ja-JP" altLang="en-US" kern="0" dirty="0"/>
          </a:p>
        </p:txBody>
      </p:sp>
      <p:sp>
        <p:nvSpPr>
          <p:cNvPr id="5" name="テキスト プレースホルダ 2">
            <a:extLst>
              <a:ext uri="{FF2B5EF4-FFF2-40B4-BE49-F238E27FC236}">
                <a16:creationId xmlns:a16="http://schemas.microsoft.com/office/drawing/2014/main" id="{8B6D6657-C5DB-4ABE-AE17-E54C53B625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7194" y="764705"/>
            <a:ext cx="8736806" cy="3960440"/>
          </a:xfrm>
        </p:spPr>
        <p:txBody>
          <a:bodyPr/>
          <a:lstStyle/>
          <a:p>
            <a:pPr marL="0" indent="0">
              <a:buNone/>
            </a:pPr>
            <a:r>
              <a:rPr lang="en-US" altLang="ja-JP" sz="2400" dirty="0"/>
              <a:t>After creating a new UWP app project, you need to change the build setting to ARM to deploy your program to Raspberry Pi device.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28CC52F-812C-4478-B6A4-3490DCAF01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2064874"/>
            <a:ext cx="7908006" cy="4316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057468"/>
      </p:ext>
    </p:extLst>
  </p:cSld>
  <p:clrMapOvr>
    <a:masterClrMapping/>
  </p:clrMapOvr>
  <p:transition>
    <p:wipe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9425B-2DDE-44C1-A506-8CD6EEA30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Today’s topic</a:t>
            </a:r>
            <a:endParaRPr kumimoji="1" lang="ja-JP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49B92D-5DF2-49DD-9BF4-2FBE3C2A0E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596" y="1484784"/>
            <a:ext cx="8286808" cy="4083936"/>
          </a:xfrm>
        </p:spPr>
        <p:txBody>
          <a:bodyPr/>
          <a:lstStyle/>
          <a:p>
            <a:pPr marL="0" indent="0">
              <a:buNone/>
            </a:pPr>
            <a:r>
              <a:rPr lang="en-US" altLang="ja-JP" dirty="0"/>
              <a:t>I’ll talk about how to start to use </a:t>
            </a:r>
          </a:p>
          <a:p>
            <a:pPr marL="0" indent="0">
              <a:buNone/>
            </a:pPr>
            <a:r>
              <a:rPr lang="en-US" altLang="ja-JP" dirty="0"/>
              <a:t>Windows 10 IoT Core with </a:t>
            </a:r>
            <a:r>
              <a:rPr lang="en-US" altLang="ja-JP" dirty="0" err="1"/>
              <a:t>Rasberry</a:t>
            </a:r>
            <a:r>
              <a:rPr lang="en-US" altLang="ja-JP" dirty="0"/>
              <a:t> Pi 2/3. 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761730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タイトル 1">
            <a:extLst>
              <a:ext uri="{FF2B5EF4-FFF2-40B4-BE49-F238E27FC236}">
                <a16:creationId xmlns:a16="http://schemas.microsoft.com/office/drawing/2014/main" id="{D52EFC44-EC1C-46A1-88E9-FB5309C6A2C1}"/>
              </a:ext>
            </a:extLst>
          </p:cNvPr>
          <p:cNvSpPr txBox="1">
            <a:spLocks/>
          </p:cNvSpPr>
          <p:nvPr/>
        </p:nvSpPr>
        <p:spPr bwMode="auto">
          <a:xfrm>
            <a:off x="755576" y="133681"/>
            <a:ext cx="7056784" cy="535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r>
              <a:rPr lang="en-US" altLang="ja-JP" kern="0" dirty="0"/>
              <a:t>Windows 10 IoT Core Program Development</a:t>
            </a:r>
            <a:endParaRPr lang="ja-JP" altLang="en-US" kern="0" dirty="0"/>
          </a:p>
        </p:txBody>
      </p:sp>
      <p:sp>
        <p:nvSpPr>
          <p:cNvPr id="5" name="テキスト プレースホルダ 2">
            <a:extLst>
              <a:ext uri="{FF2B5EF4-FFF2-40B4-BE49-F238E27FC236}">
                <a16:creationId xmlns:a16="http://schemas.microsoft.com/office/drawing/2014/main" id="{8B6D6657-C5DB-4ABE-AE17-E54C53B625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7194" y="764705"/>
            <a:ext cx="8736806" cy="3960440"/>
          </a:xfrm>
        </p:spPr>
        <p:txBody>
          <a:bodyPr/>
          <a:lstStyle/>
          <a:p>
            <a:pPr marL="0" indent="0">
              <a:buNone/>
            </a:pPr>
            <a:r>
              <a:rPr lang="en-US" altLang="ja-JP" sz="2400" dirty="0"/>
              <a:t>And to do a remote debug, you need to change the target from Local Machine to Remote Machine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E82AB2C-FB8C-4981-BD0B-72E7A8A4308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2632"/>
          <a:stretch/>
        </p:blipFill>
        <p:spPr>
          <a:xfrm>
            <a:off x="467544" y="1628800"/>
            <a:ext cx="3888432" cy="448069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192FDEF-F09E-47E2-B7B8-5372CFB635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3061" y="2060848"/>
            <a:ext cx="3065512" cy="3739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947199"/>
      </p:ext>
    </p:extLst>
  </p:cSld>
  <p:clrMapOvr>
    <a:masterClrMapping/>
  </p:clrMapOvr>
  <p:transition>
    <p:wipe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タイトル 1">
            <a:extLst>
              <a:ext uri="{FF2B5EF4-FFF2-40B4-BE49-F238E27FC236}">
                <a16:creationId xmlns:a16="http://schemas.microsoft.com/office/drawing/2014/main" id="{D52EFC44-EC1C-46A1-88E9-FB5309C6A2C1}"/>
              </a:ext>
            </a:extLst>
          </p:cNvPr>
          <p:cNvSpPr txBox="1">
            <a:spLocks/>
          </p:cNvSpPr>
          <p:nvPr/>
        </p:nvSpPr>
        <p:spPr bwMode="auto">
          <a:xfrm>
            <a:off x="755576" y="133681"/>
            <a:ext cx="7056784" cy="535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r>
              <a:rPr lang="en-US" altLang="ja-JP" kern="0" dirty="0"/>
              <a:t>Windows 10 IoT Core Program Development</a:t>
            </a:r>
            <a:endParaRPr lang="ja-JP" altLang="en-US" kern="0" dirty="0"/>
          </a:p>
        </p:txBody>
      </p:sp>
      <p:sp>
        <p:nvSpPr>
          <p:cNvPr id="5" name="テキスト プレースホルダ 2">
            <a:extLst>
              <a:ext uri="{FF2B5EF4-FFF2-40B4-BE49-F238E27FC236}">
                <a16:creationId xmlns:a16="http://schemas.microsoft.com/office/drawing/2014/main" id="{8B6D6657-C5DB-4ABE-AE17-E54C53B625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7194" y="764705"/>
            <a:ext cx="8736806" cy="3960440"/>
          </a:xfrm>
        </p:spPr>
        <p:txBody>
          <a:bodyPr/>
          <a:lstStyle/>
          <a:p>
            <a:pPr marL="0" indent="0">
              <a:buNone/>
            </a:pPr>
            <a:r>
              <a:rPr lang="en-US" altLang="ja-JP" sz="2400" dirty="0"/>
              <a:t>With the remote debug, you can do as if you are debugging in local. Even live time UI edit is possible.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6233916-8BCA-4826-83DE-D8F242C5EBC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724"/>
          <a:stretch/>
        </p:blipFill>
        <p:spPr>
          <a:xfrm>
            <a:off x="558784" y="1849593"/>
            <a:ext cx="8026432" cy="4230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470024"/>
      </p:ext>
    </p:extLst>
  </p:cSld>
  <p:clrMapOvr>
    <a:masterClrMapping/>
  </p:clrMapOvr>
  <p:transition>
    <p:wipe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タイトル 1">
            <a:extLst>
              <a:ext uri="{FF2B5EF4-FFF2-40B4-BE49-F238E27FC236}">
                <a16:creationId xmlns:a16="http://schemas.microsoft.com/office/drawing/2014/main" id="{D52EFC44-EC1C-46A1-88E9-FB5309C6A2C1}"/>
              </a:ext>
            </a:extLst>
          </p:cNvPr>
          <p:cNvSpPr txBox="1">
            <a:spLocks/>
          </p:cNvSpPr>
          <p:nvPr/>
        </p:nvSpPr>
        <p:spPr bwMode="auto">
          <a:xfrm>
            <a:off x="755576" y="133681"/>
            <a:ext cx="7056784" cy="535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r>
              <a:rPr lang="en-US" altLang="ja-JP" kern="0" dirty="0"/>
              <a:t>Windows 10 IoT Core Program Development</a:t>
            </a:r>
            <a:endParaRPr lang="ja-JP" altLang="en-US" kern="0" dirty="0"/>
          </a:p>
        </p:txBody>
      </p:sp>
      <p:sp>
        <p:nvSpPr>
          <p:cNvPr id="5" name="テキスト プレースホルダ 2">
            <a:extLst>
              <a:ext uri="{FF2B5EF4-FFF2-40B4-BE49-F238E27FC236}">
                <a16:creationId xmlns:a16="http://schemas.microsoft.com/office/drawing/2014/main" id="{8B6D6657-C5DB-4ABE-AE17-E54C53B625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7194" y="764705"/>
            <a:ext cx="8736806" cy="3960440"/>
          </a:xfrm>
        </p:spPr>
        <p:txBody>
          <a:bodyPr/>
          <a:lstStyle/>
          <a:p>
            <a:pPr marL="0" indent="0">
              <a:buNone/>
            </a:pPr>
            <a:r>
              <a:rPr lang="en-US" altLang="ja-JP" sz="2400" dirty="0"/>
              <a:t>Windows IoT Remote Client app is also useful for debugging.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2A757D6-8DB1-4F91-ABCC-4383432E703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889"/>
          <a:stretch/>
        </p:blipFill>
        <p:spPr>
          <a:xfrm>
            <a:off x="611560" y="1844824"/>
            <a:ext cx="7812360" cy="4752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870319"/>
      </p:ext>
    </p:extLst>
  </p:cSld>
  <p:clrMapOvr>
    <a:masterClrMapping/>
  </p:clrMapOvr>
  <p:transition>
    <p:wipe dir="u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タイトル 1">
            <a:extLst>
              <a:ext uri="{FF2B5EF4-FFF2-40B4-BE49-F238E27FC236}">
                <a16:creationId xmlns:a16="http://schemas.microsoft.com/office/drawing/2014/main" id="{D52EFC44-EC1C-46A1-88E9-FB5309C6A2C1}"/>
              </a:ext>
            </a:extLst>
          </p:cNvPr>
          <p:cNvSpPr txBox="1">
            <a:spLocks/>
          </p:cNvSpPr>
          <p:nvPr/>
        </p:nvSpPr>
        <p:spPr bwMode="auto">
          <a:xfrm>
            <a:off x="755576" y="133681"/>
            <a:ext cx="7056784" cy="535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r>
              <a:rPr lang="en-US" altLang="ja-JP" kern="0" dirty="0"/>
              <a:t>Windows 10 IoT Core Program Development</a:t>
            </a:r>
            <a:endParaRPr lang="ja-JP" altLang="en-US" kern="0" dirty="0"/>
          </a:p>
        </p:txBody>
      </p:sp>
      <p:sp>
        <p:nvSpPr>
          <p:cNvPr id="5" name="テキスト プレースホルダ 2">
            <a:extLst>
              <a:ext uri="{FF2B5EF4-FFF2-40B4-BE49-F238E27FC236}">
                <a16:creationId xmlns:a16="http://schemas.microsoft.com/office/drawing/2014/main" id="{8B6D6657-C5DB-4ABE-AE17-E54C53B625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7194" y="764705"/>
            <a:ext cx="8557294" cy="3960440"/>
          </a:xfrm>
        </p:spPr>
        <p:txBody>
          <a:bodyPr/>
          <a:lstStyle/>
          <a:p>
            <a:pPr marL="0" indent="0">
              <a:buNone/>
            </a:pPr>
            <a:r>
              <a:rPr lang="en-US" altLang="ja-JP" sz="2400" dirty="0"/>
              <a:t>After debugging, you can use the program. It’s in the device start menu In Start -&gt; Apps already. But you after starting the program you cannot stop it from the device’s screen unless you implement exit button. It’s very much for kiosk like usage.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C21D57-44F2-4D27-B79C-3A38AFB41E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0" y="2516560"/>
            <a:ext cx="6512272" cy="4884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088028"/>
      </p:ext>
    </p:extLst>
  </p:cSld>
  <p:clrMapOvr>
    <a:masterClrMapping/>
  </p:clrMapOvr>
  <p:transition>
    <p:wipe dir="u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タイトル 1">
            <a:extLst>
              <a:ext uri="{FF2B5EF4-FFF2-40B4-BE49-F238E27FC236}">
                <a16:creationId xmlns:a16="http://schemas.microsoft.com/office/drawing/2014/main" id="{D52EFC44-EC1C-46A1-88E9-FB5309C6A2C1}"/>
              </a:ext>
            </a:extLst>
          </p:cNvPr>
          <p:cNvSpPr txBox="1">
            <a:spLocks/>
          </p:cNvSpPr>
          <p:nvPr/>
        </p:nvSpPr>
        <p:spPr bwMode="auto">
          <a:xfrm>
            <a:off x="755576" y="133681"/>
            <a:ext cx="7056784" cy="535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r>
              <a:rPr lang="en-US" altLang="ja-JP" kern="0" dirty="0"/>
              <a:t>Windows 10 IoT Core Program Development</a:t>
            </a:r>
            <a:endParaRPr lang="ja-JP" altLang="en-US" kern="0" dirty="0"/>
          </a:p>
        </p:txBody>
      </p:sp>
      <p:sp>
        <p:nvSpPr>
          <p:cNvPr id="5" name="テキスト プレースホルダ 2">
            <a:extLst>
              <a:ext uri="{FF2B5EF4-FFF2-40B4-BE49-F238E27FC236}">
                <a16:creationId xmlns:a16="http://schemas.microsoft.com/office/drawing/2014/main" id="{8B6D6657-C5DB-4ABE-AE17-E54C53B625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7194" y="764705"/>
            <a:ext cx="8557294" cy="3960440"/>
          </a:xfrm>
        </p:spPr>
        <p:txBody>
          <a:bodyPr/>
          <a:lstStyle/>
          <a:p>
            <a:pPr marL="0" indent="0">
              <a:buNone/>
            </a:pPr>
            <a:r>
              <a:rPr lang="en-US" altLang="ja-JP" sz="2400" dirty="0"/>
              <a:t>For further development, MS is providing lots of sample app projects.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6216A1D-7183-4BFF-8061-C89A7AA10A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7664" y="1916832"/>
            <a:ext cx="6446298" cy="470550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F51F0EC-49DE-46BC-8B76-F8ED1143CACD}"/>
              </a:ext>
            </a:extLst>
          </p:cNvPr>
          <p:cNvSpPr/>
          <p:nvPr/>
        </p:nvSpPr>
        <p:spPr>
          <a:xfrm>
            <a:off x="1907704" y="1499975"/>
            <a:ext cx="65344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>
                <a:hlinkClick r:id="rId4"/>
              </a:rPr>
              <a:t>https://github.com/microsoft/Windows-iotcore-samples/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89513305"/>
      </p:ext>
    </p:extLst>
  </p:cSld>
  <p:clrMapOvr>
    <a:masterClrMapping/>
  </p:clrMapOvr>
  <p:transition>
    <p:wipe dir="u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タイトル 1">
            <a:extLst>
              <a:ext uri="{FF2B5EF4-FFF2-40B4-BE49-F238E27FC236}">
                <a16:creationId xmlns:a16="http://schemas.microsoft.com/office/drawing/2014/main" id="{D52EFC44-EC1C-46A1-88E9-FB5309C6A2C1}"/>
              </a:ext>
            </a:extLst>
          </p:cNvPr>
          <p:cNvSpPr txBox="1">
            <a:spLocks/>
          </p:cNvSpPr>
          <p:nvPr/>
        </p:nvSpPr>
        <p:spPr bwMode="auto">
          <a:xfrm>
            <a:off x="755576" y="133681"/>
            <a:ext cx="7056784" cy="535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r>
              <a:rPr lang="en-US" altLang="ja-JP" kern="0" dirty="0"/>
              <a:t>Conclusion</a:t>
            </a:r>
            <a:endParaRPr lang="ja-JP" altLang="en-US" kern="0" dirty="0"/>
          </a:p>
        </p:txBody>
      </p:sp>
      <p:sp>
        <p:nvSpPr>
          <p:cNvPr id="5" name="テキスト プレースホルダ 2">
            <a:extLst>
              <a:ext uri="{FF2B5EF4-FFF2-40B4-BE49-F238E27FC236}">
                <a16:creationId xmlns:a16="http://schemas.microsoft.com/office/drawing/2014/main" id="{8B6D6657-C5DB-4ABE-AE17-E54C53B625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7194" y="764705"/>
            <a:ext cx="8736806" cy="3960440"/>
          </a:xfrm>
        </p:spPr>
        <p:txBody>
          <a:bodyPr/>
          <a:lstStyle/>
          <a:p>
            <a:pPr marL="0" indent="0">
              <a:buNone/>
            </a:pPr>
            <a:r>
              <a:rPr lang="en-US" altLang="ja-JP" sz="2400" dirty="0"/>
              <a:t>Windows 10 IoT Core and Raspberry Pi combination is easy to start IoT programmable platform.</a:t>
            </a:r>
          </a:p>
          <a:p>
            <a:pPr marL="0" indent="0">
              <a:buNone/>
            </a:pPr>
            <a:endParaRPr lang="en-US" altLang="ja-JP" sz="2400" dirty="0"/>
          </a:p>
          <a:p>
            <a:pPr marL="0" indent="0">
              <a:buNone/>
            </a:pPr>
            <a:r>
              <a:rPr lang="en-US" altLang="ja-JP" sz="2400" dirty="0"/>
              <a:t>You can use Visual Studio to make and debug your program so for especially Windows programmer it’s attractive.</a:t>
            </a:r>
          </a:p>
          <a:p>
            <a:pPr marL="0" indent="0">
              <a:buNone/>
            </a:pPr>
            <a:endParaRPr lang="en-US" altLang="ja-JP" sz="2400" dirty="0"/>
          </a:p>
          <a:p>
            <a:pPr marL="0" indent="0">
              <a:buNone/>
            </a:pPr>
            <a:r>
              <a:rPr lang="en-US" altLang="ja-JP" sz="2400" dirty="0"/>
              <a:t>Why don’t you try?</a:t>
            </a:r>
          </a:p>
        </p:txBody>
      </p:sp>
    </p:spTree>
    <p:extLst>
      <p:ext uri="{BB962C8B-B14F-4D97-AF65-F5344CB8AC3E}">
        <p14:creationId xmlns:p14="http://schemas.microsoft.com/office/powerpoint/2010/main" val="2714104705"/>
      </p:ext>
    </p:extLst>
  </p:cSld>
  <p:clrMapOvr>
    <a:masterClrMapping/>
  </p:clrMapOvr>
  <p:transition>
    <p:wipe dir="u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タイトル 1">
            <a:extLst>
              <a:ext uri="{FF2B5EF4-FFF2-40B4-BE49-F238E27FC236}">
                <a16:creationId xmlns:a16="http://schemas.microsoft.com/office/drawing/2014/main" id="{D52EFC44-EC1C-46A1-88E9-FB5309C6A2C1}"/>
              </a:ext>
            </a:extLst>
          </p:cNvPr>
          <p:cNvSpPr txBox="1">
            <a:spLocks/>
          </p:cNvSpPr>
          <p:nvPr/>
        </p:nvSpPr>
        <p:spPr bwMode="auto">
          <a:xfrm>
            <a:off x="899592" y="1412776"/>
            <a:ext cx="7056784" cy="535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r>
              <a:rPr lang="en-US" altLang="ja-JP" sz="13800" kern="0" dirty="0"/>
              <a:t>END</a:t>
            </a:r>
            <a:endParaRPr lang="ja-JP" altLang="en-US" sz="13800" kern="0" dirty="0"/>
          </a:p>
        </p:txBody>
      </p:sp>
    </p:spTree>
    <p:extLst>
      <p:ext uri="{BB962C8B-B14F-4D97-AF65-F5344CB8AC3E}">
        <p14:creationId xmlns:p14="http://schemas.microsoft.com/office/powerpoint/2010/main" val="2777940047"/>
      </p:ext>
    </p:extLst>
  </p:cSld>
  <p:clrMapOvr>
    <a:masterClrMapping/>
  </p:clrMapOvr>
  <p:transition>
    <p:wipe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タイトル 1">
            <a:extLst>
              <a:ext uri="{FF2B5EF4-FFF2-40B4-BE49-F238E27FC236}">
                <a16:creationId xmlns:a16="http://schemas.microsoft.com/office/drawing/2014/main" id="{D52EFC44-EC1C-46A1-88E9-FB5309C6A2C1}"/>
              </a:ext>
            </a:extLst>
          </p:cNvPr>
          <p:cNvSpPr txBox="1">
            <a:spLocks/>
          </p:cNvSpPr>
          <p:nvPr/>
        </p:nvSpPr>
        <p:spPr bwMode="auto">
          <a:xfrm>
            <a:off x="755576" y="133681"/>
            <a:ext cx="7056784" cy="535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r>
              <a:rPr lang="en-US" altLang="ja-JP" kern="0" dirty="0"/>
              <a:t>What is Windows</a:t>
            </a:r>
            <a:r>
              <a:rPr lang="ja-JP" altLang="en-US" kern="0" dirty="0"/>
              <a:t> </a:t>
            </a:r>
            <a:r>
              <a:rPr lang="en-US" altLang="ja-JP" kern="0" dirty="0"/>
              <a:t>10 IoT</a:t>
            </a:r>
            <a:r>
              <a:rPr lang="ja-JP" altLang="en-US" kern="0" dirty="0"/>
              <a:t> </a:t>
            </a:r>
            <a:r>
              <a:rPr lang="en-US" altLang="ja-JP" kern="0" dirty="0"/>
              <a:t>Core?</a:t>
            </a:r>
            <a:endParaRPr lang="ja-JP" altLang="en-US" kern="0" dirty="0"/>
          </a:p>
        </p:txBody>
      </p:sp>
      <p:sp>
        <p:nvSpPr>
          <p:cNvPr id="7" name="テキスト プレースホルダ 2">
            <a:extLst>
              <a:ext uri="{FF2B5EF4-FFF2-40B4-BE49-F238E27FC236}">
                <a16:creationId xmlns:a16="http://schemas.microsoft.com/office/drawing/2014/main" id="{A3513CCF-9BA2-4D1A-A06D-00906B72FC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7188" y="1052513"/>
            <a:ext cx="8329612" cy="4948237"/>
          </a:xfrm>
        </p:spPr>
        <p:txBody>
          <a:bodyPr/>
          <a:lstStyle/>
          <a:p>
            <a:pPr marL="0" indent="0">
              <a:buNone/>
            </a:pPr>
            <a:r>
              <a:rPr lang="en-US" altLang="ja-JP" sz="2400" dirty="0"/>
              <a:t>  Windows 10 IoT Core is a version of Windows 10 that is optimized for smaller devices with or without a display that run on both ARM and x86/x64 devices. </a:t>
            </a:r>
          </a:p>
          <a:p>
            <a:pPr marL="0" indent="0">
              <a:buNone/>
            </a:pPr>
            <a:r>
              <a:rPr lang="en-US" altLang="ja-JP" sz="2400" dirty="0"/>
              <a:t>  It can run on a cheap board-computer Raspberry Pi 2/3!</a:t>
            </a:r>
          </a:p>
          <a:p>
            <a:pPr marL="0" indent="0">
              <a:buNone/>
            </a:pPr>
            <a:endParaRPr lang="en-US" altLang="ja-JP" sz="2400" dirty="0"/>
          </a:p>
          <a:p>
            <a:pPr marL="0" indent="0">
              <a:buNone/>
            </a:pPr>
            <a:r>
              <a:rPr lang="en-US" altLang="ja-JP" sz="2400" dirty="0"/>
              <a:t>  </a:t>
            </a:r>
            <a:r>
              <a:rPr lang="en-US" altLang="ja-JP" sz="2000" dirty="0">
                <a:hlinkClick r:id="rId3"/>
              </a:rPr>
              <a:t>https://docs.microsoft.com/en-us/windows/iot-core/windows-iot-core</a:t>
            </a:r>
            <a:endParaRPr lang="en-US" altLang="ja-JP" sz="2400" dirty="0"/>
          </a:p>
        </p:txBody>
      </p:sp>
      <p:pic>
        <p:nvPicPr>
          <p:cNvPr id="2050" name="Picture 2" descr="Image result for windows 10 iot core">
            <a:extLst>
              <a:ext uri="{FF2B5EF4-FFF2-40B4-BE49-F238E27FC236}">
                <a16:creationId xmlns:a16="http://schemas.microsoft.com/office/drawing/2014/main" id="{E1D2B14C-0E6F-4A9B-8A0D-BC8FB073D3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3809576"/>
            <a:ext cx="4290053" cy="2574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1272523"/>
      </p:ext>
    </p:extLst>
  </p:cSld>
  <p:clrMapOvr>
    <a:masterClrMapping/>
  </p:clrMapOvr>
  <p:transition>
    <p:wipe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タイトル 1">
            <a:extLst>
              <a:ext uri="{FF2B5EF4-FFF2-40B4-BE49-F238E27FC236}">
                <a16:creationId xmlns:a16="http://schemas.microsoft.com/office/drawing/2014/main" id="{D52EFC44-EC1C-46A1-88E9-FB5309C6A2C1}"/>
              </a:ext>
            </a:extLst>
          </p:cNvPr>
          <p:cNvSpPr txBox="1">
            <a:spLocks/>
          </p:cNvSpPr>
          <p:nvPr/>
        </p:nvSpPr>
        <p:spPr bwMode="auto">
          <a:xfrm>
            <a:off x="755576" y="133681"/>
            <a:ext cx="7056784" cy="535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r>
              <a:rPr lang="en-US" altLang="ja-JP" kern="0" dirty="0"/>
              <a:t>What’s Raspberry Pi</a:t>
            </a:r>
            <a:endParaRPr lang="ja-JP" altLang="en-US" kern="0" dirty="0"/>
          </a:p>
        </p:txBody>
      </p:sp>
      <p:sp>
        <p:nvSpPr>
          <p:cNvPr id="7" name="テキスト プレースホルダ 2">
            <a:extLst>
              <a:ext uri="{FF2B5EF4-FFF2-40B4-BE49-F238E27FC236}">
                <a16:creationId xmlns:a16="http://schemas.microsoft.com/office/drawing/2014/main" id="{A3513CCF-9BA2-4D1A-A06D-00906B72FC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7188" y="1052513"/>
            <a:ext cx="8329612" cy="4948237"/>
          </a:xfrm>
        </p:spPr>
        <p:txBody>
          <a:bodyPr/>
          <a:lstStyle/>
          <a:p>
            <a:pPr marL="0" indent="0">
              <a:buNone/>
            </a:pPr>
            <a:r>
              <a:rPr lang="en-US" altLang="ja-JP" sz="2400" dirty="0"/>
              <a:t>The Raspberry Pi is a series of small single-board computers developed in the United Kingdom by the Raspberry Pi Foundation to promote teaching of basic computer science in schools and in developing countries.</a:t>
            </a:r>
          </a:p>
          <a:p>
            <a:pPr marL="0" indent="0">
              <a:buNone/>
            </a:pPr>
            <a:endParaRPr lang="en-US" altLang="ja-JP" sz="2400" dirty="0"/>
          </a:p>
          <a:p>
            <a:pPr marL="0" indent="0">
              <a:buNone/>
            </a:pPr>
            <a:endParaRPr lang="en-US" altLang="ja-JP" sz="2400" dirty="0"/>
          </a:p>
          <a:p>
            <a:pPr marL="0" indent="0">
              <a:buNone/>
            </a:pPr>
            <a:endParaRPr lang="en-US" altLang="ja-JP" sz="2400" dirty="0"/>
          </a:p>
          <a:p>
            <a:pPr marL="0" indent="0">
              <a:buNone/>
            </a:pPr>
            <a:r>
              <a:rPr lang="en-US" altLang="ja-JP" sz="2400" dirty="0">
                <a:hlinkClick r:id="rId3"/>
              </a:rPr>
              <a:t>https://en.wikipedia.org/wiki/Raspberry_Pi</a:t>
            </a:r>
            <a:endParaRPr lang="en-US" altLang="ja-JP" sz="2400" dirty="0"/>
          </a:p>
          <a:p>
            <a:pPr marL="0" indent="0">
              <a:buNone/>
            </a:pPr>
            <a:endParaRPr lang="en-US" altLang="ja-JP" sz="2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3274CC4-A73B-4196-9D18-0DCBB29DAA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4208" y="2780928"/>
            <a:ext cx="2468451" cy="2779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508873"/>
      </p:ext>
    </p:extLst>
  </p:cSld>
  <p:clrMapOvr>
    <a:masterClrMapping/>
  </p:clrMapOvr>
  <p:transition>
    <p:wipe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タイトル 1">
            <a:extLst>
              <a:ext uri="{FF2B5EF4-FFF2-40B4-BE49-F238E27FC236}">
                <a16:creationId xmlns:a16="http://schemas.microsoft.com/office/drawing/2014/main" id="{D52EFC44-EC1C-46A1-88E9-FB5309C6A2C1}"/>
              </a:ext>
            </a:extLst>
          </p:cNvPr>
          <p:cNvSpPr txBox="1">
            <a:spLocks/>
          </p:cNvSpPr>
          <p:nvPr/>
        </p:nvSpPr>
        <p:spPr bwMode="auto">
          <a:xfrm>
            <a:off x="755576" y="133681"/>
            <a:ext cx="7056784" cy="535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r>
              <a:rPr lang="en-US" altLang="ja-JP" kern="0" dirty="0"/>
              <a:t>Variations of Raspberry Pi</a:t>
            </a:r>
            <a:endParaRPr lang="ja-JP" altLang="en-US" kern="0" dirty="0"/>
          </a:p>
        </p:txBody>
      </p:sp>
      <p:sp>
        <p:nvSpPr>
          <p:cNvPr id="7" name="テキスト プレースホルダ 2">
            <a:extLst>
              <a:ext uri="{FF2B5EF4-FFF2-40B4-BE49-F238E27FC236}">
                <a16:creationId xmlns:a16="http://schemas.microsoft.com/office/drawing/2014/main" id="{A3513CCF-9BA2-4D1A-A06D-00906B72FC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1560" y="5085184"/>
            <a:ext cx="5798988" cy="864319"/>
          </a:xfrm>
        </p:spPr>
        <p:txBody>
          <a:bodyPr/>
          <a:lstStyle/>
          <a:p>
            <a:pPr marL="0" indent="0">
              <a:buNone/>
            </a:pPr>
            <a:r>
              <a:rPr lang="en-US" altLang="ja-JP" sz="2400" dirty="0">
                <a:hlinkClick r:id="rId3"/>
              </a:rPr>
              <a:t>https://www.raspberrypi.org/products/</a:t>
            </a:r>
            <a:endParaRPr lang="en-US" altLang="ja-JP" sz="2400" dirty="0"/>
          </a:p>
          <a:p>
            <a:pPr marL="0" indent="0">
              <a:buNone/>
            </a:pPr>
            <a:endParaRPr lang="en-US" altLang="ja-JP" sz="2400" dirty="0"/>
          </a:p>
        </p:txBody>
      </p:sp>
      <p:pic>
        <p:nvPicPr>
          <p:cNvPr id="1026" name="Picture 2" descr="https://www.raspberrypi.org/homepage-9df4b/static/a55e49de8927ee722c5147607bd94d7c/bc3a8/7e354d7fea557af57ee2009aa23727bedec1f702_raspberry-pi-model-b-ports-1880x1080.jpg">
            <a:extLst>
              <a:ext uri="{FF2B5EF4-FFF2-40B4-BE49-F238E27FC236}">
                <a16:creationId xmlns:a16="http://schemas.microsoft.com/office/drawing/2014/main" id="{7831FD03-A85B-4E51-8B61-C09300D9CF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803748"/>
            <a:ext cx="1793776" cy="1345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www.raspberrypi.org/homepage-9df4b/static/de7f0d698c554bb1d7270929e9313140/bc3a8/611d4f5f92176bba73001b9af1550658a2372d2d_raspberry-pi-2-ports-1-1856x1080.jpg">
            <a:extLst>
              <a:ext uri="{FF2B5EF4-FFF2-40B4-BE49-F238E27FC236}">
                <a16:creationId xmlns:a16="http://schemas.microsoft.com/office/drawing/2014/main" id="{61F3ED5A-B960-4A61-B880-306A89AB0E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5336" y="2803748"/>
            <a:ext cx="1793776" cy="1345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www.raspberrypi.org/homepage-9df4b/static/9ca371f0fdf1bb077ca8293568fde6e1/bc3a8/048bd68ca2f56975c8ee78ee823a564d066fdf94_raspberry-pi-3-ports-1-1833x1080.jpg">
            <a:extLst>
              <a:ext uri="{FF2B5EF4-FFF2-40B4-BE49-F238E27FC236}">
                <a16:creationId xmlns:a16="http://schemas.microsoft.com/office/drawing/2014/main" id="{307187E2-6C16-472B-96BD-5E9AFD5F56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5136" y="2837267"/>
            <a:ext cx="1749084" cy="1311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www.raspberrypi.org/homepage-9df4b/static/1dfa03d09c1f3e446e8d936dfb92267f/bc3a8/6b0defdbbf40792b64159ab8169d97162c380b2c_raspberry-pi-zero-1-1755x1080.jpg">
            <a:extLst>
              <a:ext uri="{FF2B5EF4-FFF2-40B4-BE49-F238E27FC236}">
                <a16:creationId xmlns:a16="http://schemas.microsoft.com/office/drawing/2014/main" id="{66A8DD86-17DF-423A-A990-A5DEB34BF6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1147" y="4527848"/>
            <a:ext cx="2111293" cy="1583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 descr="https://www.raspberrypi.org/homepage-9df4b/static/pi4-labelled-99c2e8935bb3cfdb27d23f634ea98a7e.png">
            <a:extLst>
              <a:ext uri="{FF2B5EF4-FFF2-40B4-BE49-F238E27FC236}">
                <a16:creationId xmlns:a16="http://schemas.microsoft.com/office/drawing/2014/main" id="{32690131-E2D5-4821-9823-E2757584D3D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32117" y="2837267"/>
            <a:ext cx="2234658" cy="1311813"/>
          </a:xfrm>
          <a:prstGeom prst="rect">
            <a:avLst/>
          </a:prstGeom>
        </p:spPr>
      </p:pic>
      <p:sp>
        <p:nvSpPr>
          <p:cNvPr id="10" name="テキスト プレースホルダ 2">
            <a:extLst>
              <a:ext uri="{FF2B5EF4-FFF2-40B4-BE49-F238E27FC236}">
                <a16:creationId xmlns:a16="http://schemas.microsoft.com/office/drawing/2014/main" id="{7E8F6D79-C04E-4590-8ADD-3A7E15C4317C}"/>
              </a:ext>
            </a:extLst>
          </p:cNvPr>
          <p:cNvSpPr txBox="1">
            <a:spLocks/>
          </p:cNvSpPr>
          <p:nvPr/>
        </p:nvSpPr>
        <p:spPr bwMode="auto">
          <a:xfrm>
            <a:off x="886744" y="1180749"/>
            <a:ext cx="7056784" cy="8643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FontTx/>
              <a:buNone/>
            </a:pPr>
            <a:r>
              <a:rPr lang="en-US" altLang="ja-JP" sz="2400" kern="0" dirty="0"/>
              <a:t>There are many Raspberry Pi boards. The latest one is Raspberry 4 but I haven’t touch it yet.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8CC746-9B47-4319-AF79-7208FB95A372}"/>
              </a:ext>
            </a:extLst>
          </p:cNvPr>
          <p:cNvSpPr txBox="1"/>
          <p:nvPr/>
        </p:nvSpPr>
        <p:spPr>
          <a:xfrm>
            <a:off x="548655" y="2416197"/>
            <a:ext cx="1625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Raspberry Pi</a:t>
            </a:r>
            <a:endParaRPr kumimoji="1" lang="ja-JP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AC6C83C-0EA2-4847-9F75-2F395361BEBF}"/>
              </a:ext>
            </a:extLst>
          </p:cNvPr>
          <p:cNvSpPr txBox="1"/>
          <p:nvPr/>
        </p:nvSpPr>
        <p:spPr>
          <a:xfrm>
            <a:off x="2489284" y="2395816"/>
            <a:ext cx="1793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Raspberry Pi 2</a:t>
            </a:r>
            <a:endParaRPr kumimoji="1" lang="ja-JP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B73F492-7989-413A-AD6E-E242150FEE17}"/>
              </a:ext>
            </a:extLst>
          </p:cNvPr>
          <p:cNvSpPr txBox="1"/>
          <p:nvPr/>
        </p:nvSpPr>
        <p:spPr>
          <a:xfrm>
            <a:off x="4409523" y="2416197"/>
            <a:ext cx="1793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Raspberry Pi 3</a:t>
            </a:r>
            <a:endParaRPr kumimoji="1" lang="ja-JP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7B95EC7-F1BA-4519-978E-88E168A8E69E}"/>
              </a:ext>
            </a:extLst>
          </p:cNvPr>
          <p:cNvSpPr txBox="1"/>
          <p:nvPr/>
        </p:nvSpPr>
        <p:spPr>
          <a:xfrm>
            <a:off x="6497121" y="2387920"/>
            <a:ext cx="1793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Raspberry Pi 4</a:t>
            </a:r>
            <a:endParaRPr kumimoji="1" lang="ja-JP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2AA15B7-E4CA-4E3E-907E-4B6CAC6CFD50}"/>
              </a:ext>
            </a:extLst>
          </p:cNvPr>
          <p:cNvSpPr txBox="1"/>
          <p:nvPr/>
        </p:nvSpPr>
        <p:spPr>
          <a:xfrm>
            <a:off x="6516216" y="4180438"/>
            <a:ext cx="2225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Raspberry Pi Zero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24638609"/>
      </p:ext>
    </p:extLst>
  </p:cSld>
  <p:clrMapOvr>
    <a:masterClrMapping/>
  </p:clrMapOvr>
  <p:transition>
    <p:wipe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タイトル 1">
            <a:extLst>
              <a:ext uri="{FF2B5EF4-FFF2-40B4-BE49-F238E27FC236}">
                <a16:creationId xmlns:a16="http://schemas.microsoft.com/office/drawing/2014/main" id="{D52EFC44-EC1C-46A1-88E9-FB5309C6A2C1}"/>
              </a:ext>
            </a:extLst>
          </p:cNvPr>
          <p:cNvSpPr txBox="1">
            <a:spLocks/>
          </p:cNvSpPr>
          <p:nvPr/>
        </p:nvSpPr>
        <p:spPr bwMode="auto">
          <a:xfrm>
            <a:off x="755576" y="133681"/>
            <a:ext cx="7056784" cy="535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r>
              <a:rPr lang="en-US" altLang="ja-JP" kern="0" dirty="0"/>
              <a:t>Raspberry</a:t>
            </a:r>
            <a:r>
              <a:rPr lang="ja-JP" altLang="en-US" kern="0" dirty="0"/>
              <a:t> </a:t>
            </a:r>
            <a:r>
              <a:rPr lang="en-US" altLang="ja-JP" kern="0" dirty="0"/>
              <a:t>Pi</a:t>
            </a:r>
            <a:r>
              <a:rPr lang="ja-JP" altLang="en-US" kern="0" dirty="0"/>
              <a:t> </a:t>
            </a:r>
            <a:r>
              <a:rPr lang="en-US" altLang="ja-JP" kern="0" dirty="0"/>
              <a:t>2/3</a:t>
            </a:r>
            <a:r>
              <a:rPr lang="ja-JP" altLang="en-US" kern="0" dirty="0"/>
              <a:t> </a:t>
            </a:r>
            <a:r>
              <a:rPr lang="en-US" altLang="ja-JP" kern="0" dirty="0"/>
              <a:t>Pin Layout </a:t>
            </a:r>
            <a:endParaRPr lang="ja-JP" altLang="en-US" kern="0" dirty="0"/>
          </a:p>
        </p:txBody>
      </p:sp>
      <p:sp>
        <p:nvSpPr>
          <p:cNvPr id="5" name="テキスト プレースホルダ 2">
            <a:extLst>
              <a:ext uri="{FF2B5EF4-FFF2-40B4-BE49-F238E27FC236}">
                <a16:creationId xmlns:a16="http://schemas.microsoft.com/office/drawing/2014/main" id="{8B6D6657-C5DB-4ABE-AE17-E54C53B625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7194" y="764705"/>
            <a:ext cx="8736806" cy="3960440"/>
          </a:xfrm>
        </p:spPr>
        <p:txBody>
          <a:bodyPr/>
          <a:lstStyle/>
          <a:p>
            <a:pPr marL="0" indent="0">
              <a:buNone/>
            </a:pPr>
            <a:r>
              <a:rPr lang="en-US" altLang="ja-JP" sz="2400" dirty="0"/>
              <a:t>Each Raspberry Pi has GPIO, General Purpose In/Out, pins.</a:t>
            </a:r>
          </a:p>
          <a:p>
            <a:pPr marL="0" indent="0">
              <a:buNone/>
            </a:pPr>
            <a:r>
              <a:rPr lang="en-US" altLang="ja-JP" sz="2400" dirty="0"/>
              <a:t>You can use they to connect and control other devices.</a:t>
            </a:r>
          </a:p>
        </p:txBody>
      </p:sp>
      <p:sp>
        <p:nvSpPr>
          <p:cNvPr id="6" name="タイトル 1">
            <a:extLst>
              <a:ext uri="{FF2B5EF4-FFF2-40B4-BE49-F238E27FC236}">
                <a16:creationId xmlns:a16="http://schemas.microsoft.com/office/drawing/2014/main" id="{FC353100-C786-4248-81C6-08C35258676F}"/>
              </a:ext>
            </a:extLst>
          </p:cNvPr>
          <p:cNvSpPr txBox="1">
            <a:spLocks/>
          </p:cNvSpPr>
          <p:nvPr/>
        </p:nvSpPr>
        <p:spPr bwMode="auto">
          <a:xfrm>
            <a:off x="1345162" y="1542900"/>
            <a:ext cx="6084677" cy="4377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endParaRPr lang="ja-JP" altLang="en-US" sz="13800" kern="0" dirty="0"/>
          </a:p>
        </p:txBody>
      </p:sp>
      <p:pic>
        <p:nvPicPr>
          <p:cNvPr id="7" name="Picture 2" descr="https://github.com/microsoft/Windows-iotcore-samples/raw/develop/Resources/images/PinMappings/RP2_Pinout.png">
            <a:extLst>
              <a:ext uri="{FF2B5EF4-FFF2-40B4-BE49-F238E27FC236}">
                <a16:creationId xmlns:a16="http://schemas.microsoft.com/office/drawing/2014/main" id="{240A883E-EE12-493A-9EFC-F3E2B3AB22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844824"/>
            <a:ext cx="7884368" cy="4701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9361566"/>
      </p:ext>
    </p:extLst>
  </p:cSld>
  <p:clrMapOvr>
    <a:masterClrMapping/>
  </p:clrMapOvr>
  <p:transition>
    <p:wipe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タイトル 1">
            <a:extLst>
              <a:ext uri="{FF2B5EF4-FFF2-40B4-BE49-F238E27FC236}">
                <a16:creationId xmlns:a16="http://schemas.microsoft.com/office/drawing/2014/main" id="{D52EFC44-EC1C-46A1-88E9-FB5309C6A2C1}"/>
              </a:ext>
            </a:extLst>
          </p:cNvPr>
          <p:cNvSpPr txBox="1">
            <a:spLocks/>
          </p:cNvSpPr>
          <p:nvPr/>
        </p:nvSpPr>
        <p:spPr bwMode="auto">
          <a:xfrm>
            <a:off x="755576" y="133681"/>
            <a:ext cx="7056784" cy="535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r>
              <a:rPr lang="en-US" altLang="ja-JP" kern="0" dirty="0"/>
              <a:t>How to setup Windows 10 IoT Core?</a:t>
            </a:r>
            <a:endParaRPr lang="ja-JP" altLang="en-US" kern="0" dirty="0"/>
          </a:p>
        </p:txBody>
      </p:sp>
      <p:sp>
        <p:nvSpPr>
          <p:cNvPr id="7" name="テキスト プレースホルダ 2">
            <a:extLst>
              <a:ext uri="{FF2B5EF4-FFF2-40B4-BE49-F238E27FC236}">
                <a16:creationId xmlns:a16="http://schemas.microsoft.com/office/drawing/2014/main" id="{A3513CCF-9BA2-4D1A-A06D-00906B72FC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7194" y="764704"/>
            <a:ext cx="8329612" cy="4948237"/>
          </a:xfrm>
        </p:spPr>
        <p:txBody>
          <a:bodyPr/>
          <a:lstStyle/>
          <a:p>
            <a:pPr marL="0" indent="0">
              <a:buNone/>
            </a:pPr>
            <a:r>
              <a:rPr lang="en-US" altLang="ja-JP" sz="2400" dirty="0"/>
              <a:t>You can flash the OS image through Windows 10 IoT Core Dashboard. It can be downloaded in following URL</a:t>
            </a:r>
          </a:p>
          <a:p>
            <a:pPr marL="0" indent="0">
              <a:buNone/>
            </a:pPr>
            <a:r>
              <a:rPr lang="en-US" altLang="ja-JP" sz="2000" dirty="0">
                <a:hlinkClick r:id="rId3"/>
              </a:rPr>
              <a:t>https://docs.microsoft.com/en-us/windows/iot-core/downloads</a:t>
            </a:r>
            <a:endParaRPr lang="en-US" altLang="ja-JP" sz="2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313CFCC-BE0A-4FF1-A87B-3ACFBC1727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5920" y="2348880"/>
            <a:ext cx="6012160" cy="4091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094646"/>
      </p:ext>
    </p:extLst>
  </p:cSld>
  <p:clrMapOvr>
    <a:masterClrMapping/>
  </p:clrMapOvr>
  <p:transition>
    <p:wipe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タイトル 1">
            <a:extLst>
              <a:ext uri="{FF2B5EF4-FFF2-40B4-BE49-F238E27FC236}">
                <a16:creationId xmlns:a16="http://schemas.microsoft.com/office/drawing/2014/main" id="{D52EFC44-EC1C-46A1-88E9-FB5309C6A2C1}"/>
              </a:ext>
            </a:extLst>
          </p:cNvPr>
          <p:cNvSpPr txBox="1">
            <a:spLocks/>
          </p:cNvSpPr>
          <p:nvPr/>
        </p:nvSpPr>
        <p:spPr bwMode="auto">
          <a:xfrm>
            <a:off x="755576" y="133681"/>
            <a:ext cx="7056784" cy="535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r>
              <a:rPr lang="en-US" altLang="ja-JP" kern="0" dirty="0"/>
              <a:t>How to use?</a:t>
            </a:r>
            <a:endParaRPr lang="ja-JP" altLang="en-US" kern="0" dirty="0"/>
          </a:p>
        </p:txBody>
      </p:sp>
      <p:sp>
        <p:nvSpPr>
          <p:cNvPr id="7" name="テキスト プレースホルダ 2">
            <a:extLst>
              <a:ext uri="{FF2B5EF4-FFF2-40B4-BE49-F238E27FC236}">
                <a16:creationId xmlns:a16="http://schemas.microsoft.com/office/drawing/2014/main" id="{A3513CCF-9BA2-4D1A-A06D-00906B72FC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7194" y="764704"/>
            <a:ext cx="8329612" cy="4948237"/>
          </a:xfrm>
        </p:spPr>
        <p:txBody>
          <a:bodyPr/>
          <a:lstStyle/>
          <a:p>
            <a:pPr marL="0" indent="0">
              <a:buNone/>
            </a:pPr>
            <a:r>
              <a:rPr lang="en-US" altLang="ja-JP" sz="2400" dirty="0"/>
              <a:t>With IoT Dashboard, you can setup the OS image flashed micro SD card in easy! </a:t>
            </a:r>
          </a:p>
          <a:p>
            <a:pPr marL="0" indent="0">
              <a:buNone/>
            </a:pPr>
            <a:endParaRPr lang="en-US" altLang="ja-JP" sz="2400" dirty="0"/>
          </a:p>
          <a:p>
            <a:pPr marL="0" indent="0">
              <a:buNone/>
            </a:pPr>
            <a:endParaRPr lang="en-US" altLang="ja-JP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78082CF-5B7C-47B8-A00B-333AED4086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600" y="1556792"/>
            <a:ext cx="6926782" cy="4675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337175"/>
      </p:ext>
    </p:extLst>
  </p:cSld>
  <p:clrMapOvr>
    <a:masterClrMapping/>
  </p:clrMapOvr>
  <p:transition>
    <p:wipe dir="u"/>
  </p:transition>
</p:sld>
</file>

<file path=ppt/theme/theme1.xml><?xml version="1.0" encoding="utf-8"?>
<a:theme xmlns:a="http://schemas.openxmlformats.org/drawingml/2006/main" name="スライドマスタT62">
  <a:themeElements>
    <a:clrScheme name="プレゼンテーション1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プレゼンテーション1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>
    <a:extraClrScheme>
      <a:clrScheme name="プレゼンテーション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プレゼンテーション1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プレゼンテーション1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プレゼンテーション1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プレゼンテーション1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プレゼンテーション1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プレゼンテーション1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プレゼンテーション1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プレゼンテーション1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プレゼンテーション1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プレゼンテーション1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プレゼンテーション1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スライドマスタT75</Template>
  <TotalTime>10324</TotalTime>
  <Words>1046</Words>
  <Application>Microsoft Office PowerPoint</Application>
  <PresentationFormat>On-screen Show (4:3)</PresentationFormat>
  <Paragraphs>144</Paragraphs>
  <Slides>36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39" baseType="lpstr">
      <vt:lpstr>Arial</vt:lpstr>
      <vt:lpstr>Calibri</vt:lpstr>
      <vt:lpstr>スライドマスタT62</vt:lpstr>
      <vt:lpstr>Windows 10 IoT Core　Introduction</vt:lpstr>
      <vt:lpstr>PowerPoint Presentation</vt:lpstr>
      <vt:lpstr>Today’s topic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About Windows License Fee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わんくま同盟 勉強会</dc:title>
  <dc:creator>高萩 俊行</dc:creator>
  <cp:lastModifiedBy>Tomoya Tomoya</cp:lastModifiedBy>
  <cp:revision>330</cp:revision>
  <cp:lastPrinted>2011-11-18T12:39:41Z</cp:lastPrinted>
  <dcterms:created xsi:type="dcterms:W3CDTF">2009-05-03T11:34:41Z</dcterms:created>
  <dcterms:modified xsi:type="dcterms:W3CDTF">2019-09-30T04:22:44Z</dcterms:modified>
</cp:coreProperties>
</file>